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handoutMasterIdLst>
    <p:handoutMasterId r:id="rId26"/>
  </p:handoutMasterIdLst>
  <p:sldIdLst>
    <p:sldId id="346" r:id="rId2"/>
    <p:sldId id="410" r:id="rId3"/>
    <p:sldId id="411" r:id="rId4"/>
    <p:sldId id="489" r:id="rId5"/>
    <p:sldId id="429" r:id="rId6"/>
    <p:sldId id="398" r:id="rId7"/>
    <p:sldId id="487" r:id="rId8"/>
    <p:sldId id="488" r:id="rId9"/>
    <p:sldId id="447" r:id="rId10"/>
    <p:sldId id="505" r:id="rId11"/>
    <p:sldId id="506" r:id="rId12"/>
    <p:sldId id="508" r:id="rId13"/>
    <p:sldId id="509" r:id="rId14"/>
    <p:sldId id="510" r:id="rId15"/>
    <p:sldId id="470" r:id="rId16"/>
    <p:sldId id="511" r:id="rId17"/>
    <p:sldId id="515" r:id="rId18"/>
    <p:sldId id="512" r:id="rId19"/>
    <p:sldId id="516" r:id="rId20"/>
    <p:sldId id="513" r:id="rId21"/>
    <p:sldId id="514" r:id="rId22"/>
    <p:sldId id="453" r:id="rId23"/>
    <p:sldId id="426" r:id="rId24"/>
  </p:sldIdLst>
  <p:sldSz cx="9144000" cy="5143500" type="screen16x9"/>
  <p:notesSz cx="6858000" cy="9144000"/>
  <p:embeddedFontLst>
    <p:embeddedFont>
      <p:font typeface="思源黑体 CN Heavy" panose="02010600030101010101" charset="-122"/>
      <p:bold r:id="rId27"/>
    </p:embeddedFont>
    <p:embeddedFont>
      <p:font typeface="思源黑体 CN Normal" panose="02010600030101010101" charset="-122"/>
      <p:regular r:id="rId28"/>
    </p:embeddedFont>
    <p:embeddedFont>
      <p:font typeface="Franklin Gothic Demi" panose="020B0703020102020204" pitchFamily="34" charset="0"/>
      <p:regular r:id="rId29"/>
      <p:italic r:id="rId30"/>
    </p:embeddedFont>
  </p:embeddedFontLst>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44" userDrawn="1">
          <p15:clr>
            <a:srgbClr val="A4A3A4"/>
          </p15:clr>
        </p15:guide>
        <p15:guide id="2" pos="544" userDrawn="1">
          <p15:clr>
            <a:srgbClr val="A4A3A4"/>
          </p15:clr>
        </p15:guide>
        <p15:guide id="5" orient="horz" pos="2886" userDrawn="1">
          <p15:clr>
            <a:srgbClr val="A4A3A4"/>
          </p15:clr>
        </p15:guide>
        <p15:guide id="6" userDrawn="1">
          <p15:clr>
            <a:srgbClr val="A4A3A4"/>
          </p15:clr>
        </p15:guide>
        <p15:guide id="7" pos="28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AE5C"/>
    <a:srgbClr val="223250"/>
    <a:srgbClr val="FBE8D1"/>
    <a:srgbClr val="FFFFFF"/>
    <a:srgbClr val="F4C68C"/>
    <a:srgbClr val="FFFEFC"/>
    <a:srgbClr val="F98543"/>
    <a:srgbClr val="C6AF92"/>
    <a:srgbClr val="F2F2F2"/>
    <a:srgbClr val="FA9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77" autoAdjust="0"/>
    <p:restoredTop sz="94660"/>
  </p:normalViewPr>
  <p:slideViewPr>
    <p:cSldViewPr snapToGrid="0" showGuides="1">
      <p:cViewPr varScale="1">
        <p:scale>
          <a:sx n="112" d="100"/>
          <a:sy n="112" d="100"/>
        </p:scale>
        <p:origin x="926" y="86"/>
      </p:cViewPr>
      <p:guideLst>
        <p:guide pos="144"/>
        <p:guide pos="544"/>
        <p:guide orient="horz" pos="2886"/>
        <p:guide/>
        <p:guide pos="281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Normal" panose="020B0400000000000000" charset="-122"/>
              <a:ea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Normal" panose="020B0400000000000000" charset="-122"/>
              </a:rPr>
              <a:t>2023/6/8</a:t>
            </a:fld>
            <a:endParaRPr lang="zh-CN" altLang="en-US">
              <a:latin typeface="思源黑体 CN Normal" panose="020B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Normal" panose="020B0400000000000000" charset="-122"/>
              <a:ea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Normal" panose="020B0400000000000000" charset="-122"/>
              </a:rPr>
              <a:t>‹#›</a:t>
            </a:fld>
            <a:endParaRPr lang="zh-CN" altLang="en-US">
              <a:latin typeface="思源黑体 CN Normal" panose="020B04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Normal" panose="020B0400000000000000" charset="-122"/>
                <a:ea typeface="思源黑体 CN Normal" panose="020B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Normal" panose="020B0400000000000000" charset="-122"/>
                <a:ea typeface="思源黑体 CN Normal" panose="020B0400000000000000" charset="-122"/>
              </a:defRPr>
            </a:lvl1pPr>
          </a:lstStyle>
          <a:p>
            <a:fld id="{D2A48B96-639E-45A3-A0BA-2464DFDB1FAA}" type="datetimeFigureOut">
              <a:rPr lang="zh-CN" altLang="en-US" smtClean="0"/>
              <a:t>2023/6/8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Normal" panose="020B0400000000000000" charset="-122"/>
                <a:ea typeface="思源黑体 CN Normal" panose="020B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Normal" panose="020B0400000000000000" charset="-122"/>
                <a:ea typeface="思源黑体 CN Normal" panose="020B04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1pPr>
    <a:lvl2pPr marL="4572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2pPr>
    <a:lvl3pPr marL="9144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3pPr>
    <a:lvl4pPr marL="13716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4pPr>
    <a:lvl5pPr marL="1828800" algn="l" defTabSz="914400" rtl="0" eaLnBrk="1" latinLnBrk="0" hangingPunct="1">
      <a:defRPr sz="1200" kern="1200">
        <a:solidFill>
          <a:schemeClr val="tx1"/>
        </a:solidFill>
        <a:latin typeface="思源黑体 CN Normal" panose="020B0400000000000000" charset="-122"/>
        <a:ea typeface="思源黑体 CN Normal" panose="020B04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图片占位符 4"/>
          <p:cNvSpPr>
            <a:spLocks noGrp="1"/>
          </p:cNvSpPr>
          <p:nvPr>
            <p:ph type="pic" sz="quarter" idx="10"/>
          </p:nvPr>
        </p:nvSpPr>
        <p:spPr>
          <a:xfrm>
            <a:off x="690588" y="1181151"/>
            <a:ext cx="1391446" cy="1390599"/>
          </a:xfrm>
          <a:prstGeom prst="roundRect">
            <a:avLst>
              <a:gd name="adj" fmla="val 50000"/>
            </a:avLst>
          </a:prstGeom>
        </p:spPr>
        <p:txBody>
          <a:bodyPr/>
          <a:lstStyle/>
          <a:p>
            <a:endParaRPr lang="zh-CN" altLang="en-US"/>
          </a:p>
        </p:txBody>
      </p:sp>
      <p:sp>
        <p:nvSpPr>
          <p:cNvPr id="3" name="图片占位符 4"/>
          <p:cNvSpPr>
            <a:spLocks noGrp="1"/>
          </p:cNvSpPr>
          <p:nvPr>
            <p:ph type="pic" sz="quarter" idx="11"/>
          </p:nvPr>
        </p:nvSpPr>
        <p:spPr>
          <a:xfrm>
            <a:off x="2814745" y="1181151"/>
            <a:ext cx="1391446" cy="1390599"/>
          </a:xfrm>
          <a:prstGeom prst="roundRect">
            <a:avLst>
              <a:gd name="adj" fmla="val 50000"/>
            </a:avLst>
          </a:prstGeom>
        </p:spPr>
        <p:txBody>
          <a:bodyPr/>
          <a:lstStyle/>
          <a:p>
            <a:endParaRPr lang="zh-CN" altLang="en-US"/>
          </a:p>
        </p:txBody>
      </p:sp>
      <p:sp>
        <p:nvSpPr>
          <p:cNvPr id="4" name="图片占位符 4"/>
          <p:cNvSpPr>
            <a:spLocks noGrp="1"/>
          </p:cNvSpPr>
          <p:nvPr>
            <p:ph type="pic" sz="quarter" idx="12"/>
          </p:nvPr>
        </p:nvSpPr>
        <p:spPr>
          <a:xfrm>
            <a:off x="4938902" y="1181151"/>
            <a:ext cx="1391446" cy="1390599"/>
          </a:xfrm>
          <a:prstGeom prst="roundRect">
            <a:avLst>
              <a:gd name="adj" fmla="val 50000"/>
            </a:avLst>
          </a:prstGeom>
        </p:spPr>
        <p:txBody>
          <a:bodyPr/>
          <a:lstStyle/>
          <a:p>
            <a:endParaRPr lang="zh-CN" altLang="en-US"/>
          </a:p>
        </p:txBody>
      </p:sp>
      <p:sp>
        <p:nvSpPr>
          <p:cNvPr id="5" name="图片占位符 4"/>
          <p:cNvSpPr>
            <a:spLocks noGrp="1"/>
          </p:cNvSpPr>
          <p:nvPr>
            <p:ph type="pic" sz="quarter" idx="13"/>
          </p:nvPr>
        </p:nvSpPr>
        <p:spPr>
          <a:xfrm>
            <a:off x="7063058" y="1181151"/>
            <a:ext cx="1391446" cy="1390599"/>
          </a:xfrm>
          <a:prstGeom prst="roundRect">
            <a:avLst>
              <a:gd name="adj" fmla="val 50000"/>
            </a:avLst>
          </a:prstGeom>
        </p:spPr>
        <p:txBody>
          <a:bodyPr/>
          <a:lstStyle/>
          <a:p>
            <a:endParaRPr lang="zh-CN" altLang="en-US"/>
          </a:p>
        </p:txBody>
      </p:sp>
      <p:sp>
        <p:nvSpPr>
          <p:cNvPr id="6" name="矩形: 圆角 5"/>
          <p:cNvSpPr/>
          <p:nvPr userDrawn="1"/>
        </p:nvSpPr>
        <p:spPr>
          <a:xfrm>
            <a:off x="437606"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userDrawn="1"/>
        </p:nvSpPr>
        <p:spPr>
          <a:xfrm>
            <a:off x="2549434"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userDrawn="1"/>
        </p:nvSpPr>
        <p:spPr>
          <a:xfrm>
            <a:off x="4661262"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p:cNvSpPr/>
          <p:nvPr userDrawn="1"/>
        </p:nvSpPr>
        <p:spPr>
          <a:xfrm>
            <a:off x="6773091" y="966650"/>
            <a:ext cx="1939834" cy="3820886"/>
          </a:xfrm>
          <a:prstGeom prst="roundRect">
            <a:avLst>
              <a:gd name="adj" fmla="val 11759"/>
            </a:avLst>
          </a:prstGeom>
          <a:noFill/>
          <a:ln>
            <a:solidFill>
              <a:srgbClr val="2232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图片占位符 4"/>
          <p:cNvSpPr>
            <a:spLocks noGrp="1"/>
          </p:cNvSpPr>
          <p:nvPr>
            <p:ph type="pic" sz="quarter" idx="10"/>
          </p:nvPr>
        </p:nvSpPr>
        <p:spPr>
          <a:xfrm>
            <a:off x="228600" y="3046768"/>
            <a:ext cx="1752325" cy="1371028"/>
          </a:xfrm>
          <a:prstGeom prst="roundRect">
            <a:avLst>
              <a:gd name="adj" fmla="val 4027"/>
            </a:avLst>
          </a:prstGeom>
        </p:spPr>
        <p:txBody>
          <a:bodyPr/>
          <a:lstStyle/>
          <a:p>
            <a:endParaRPr lang="zh-CN" altLang="en-US"/>
          </a:p>
        </p:txBody>
      </p:sp>
      <p:sp>
        <p:nvSpPr>
          <p:cNvPr id="3" name="图片占位符 4"/>
          <p:cNvSpPr>
            <a:spLocks noGrp="1"/>
          </p:cNvSpPr>
          <p:nvPr>
            <p:ph type="pic" sz="quarter" idx="11"/>
          </p:nvPr>
        </p:nvSpPr>
        <p:spPr>
          <a:xfrm>
            <a:off x="2405286" y="3046768"/>
            <a:ext cx="1752325" cy="1371028"/>
          </a:xfrm>
          <a:prstGeom prst="roundRect">
            <a:avLst>
              <a:gd name="adj" fmla="val 4027"/>
            </a:avLst>
          </a:prstGeom>
        </p:spPr>
        <p:txBody>
          <a:bodyPr/>
          <a:lstStyle/>
          <a:p>
            <a:endParaRPr lang="zh-CN" altLang="en-US"/>
          </a:p>
        </p:txBody>
      </p:sp>
      <p:sp>
        <p:nvSpPr>
          <p:cNvPr id="4" name="图片占位符 4"/>
          <p:cNvSpPr>
            <a:spLocks noGrp="1"/>
          </p:cNvSpPr>
          <p:nvPr>
            <p:ph type="pic" sz="quarter" idx="13"/>
          </p:nvPr>
        </p:nvSpPr>
        <p:spPr>
          <a:xfrm>
            <a:off x="7163075" y="3062399"/>
            <a:ext cx="1752325" cy="1371028"/>
          </a:xfrm>
          <a:prstGeom prst="roundRect">
            <a:avLst>
              <a:gd name="adj" fmla="val 4027"/>
            </a:avLst>
          </a:prstGeom>
        </p:spPr>
        <p:txBody>
          <a:bodyPr/>
          <a:lstStyle/>
          <a:p>
            <a:endParaRPr lang="zh-CN" altLang="en-US"/>
          </a:p>
        </p:txBody>
      </p:sp>
      <p:sp>
        <p:nvSpPr>
          <p:cNvPr id="5" name="图片占位符 4"/>
          <p:cNvSpPr>
            <a:spLocks noGrp="1"/>
          </p:cNvSpPr>
          <p:nvPr>
            <p:ph type="pic" sz="quarter" idx="12"/>
          </p:nvPr>
        </p:nvSpPr>
        <p:spPr>
          <a:xfrm>
            <a:off x="4572000" y="2704026"/>
            <a:ext cx="2156741" cy="2121974"/>
          </a:xfrm>
          <a:prstGeom prst="roundRect">
            <a:avLst>
              <a:gd name="adj" fmla="val 4027"/>
            </a:avLst>
          </a:prstGeom>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4C68C">
                <a:alpha val="11000"/>
              </a:srgbClr>
            </a:gs>
            <a:gs pos="100000">
              <a:schemeClr val="accent1">
                <a:lumMod val="30000"/>
                <a:lumOff val="70000"/>
                <a:alpha val="0"/>
              </a:schemeClr>
            </a:gs>
          </a:gsLst>
          <a:lin ang="135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955F040-ED43-464F-96F2-927121FE6FD0}" type="datetimeFigureOut">
              <a:rPr lang="zh-CN" altLang="en-US" smtClean="0"/>
              <a:t>2023/6/8</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95CE31C-667C-455E-B312-3B73BAEC616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685800" rtl="0" eaLnBrk="1" latinLnBrk="0" hangingPunct="1">
        <a:lnSpc>
          <a:spcPct val="90000"/>
        </a:lnSpc>
        <a:spcBef>
          <a:spcPct val="0"/>
        </a:spcBef>
        <a:buNone/>
        <a:defRPr sz="3300" kern="1200">
          <a:solidFill>
            <a:schemeClr val="tx1"/>
          </a:solidFill>
          <a:latin typeface="思源黑体 CN Normal" panose="020B0400000000000000"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2.xml"/><Relationship Id="rId5" Type="http://schemas.openxmlformats.org/officeDocument/2006/relationships/tags" Target="../tags/tag28.xml"/><Relationship Id="rId4" Type="http://schemas.openxmlformats.org/officeDocument/2006/relationships/tags" Target="../tags/tag2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1.xml"/><Relationship Id="rId5" Type="http://schemas.openxmlformats.org/officeDocument/2006/relationships/tags" Target="../tags/tag7.xml"/><Relationship Id="rId4" Type="http://schemas.openxmlformats.org/officeDocument/2006/relationships/tags" Target="../tags/tag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xml"/><Relationship Id="rId1" Type="http://schemas.openxmlformats.org/officeDocument/2006/relationships/tags" Target="../tags/tag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7.jp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6.xml"/><Relationship Id="rId1" Type="http://schemas.openxmlformats.org/officeDocument/2006/relationships/tags" Target="../tags/tag45.xml"/></Relationships>
</file>

<file path=ppt/slides/_rels/slide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9.webp"/><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889" y="1838822"/>
            <a:ext cx="4794727" cy="768350"/>
          </a:xfrm>
          <a:prstGeom prst="rect">
            <a:avLst/>
          </a:prstGeom>
        </p:spPr>
        <p:txBody>
          <a:bodyPr wrap="square">
            <a:spAutoFit/>
          </a:bodyPr>
          <a:lstStyle/>
          <a:p>
            <a:pPr defTabSz="914400"/>
            <a:r>
              <a:rPr lang="en-US" altLang="zh-CN" sz="4400" b="1" i="0">
                <a:solidFill>
                  <a:srgbClr val="223250"/>
                </a:solidFill>
                <a:latin typeface="+mj-ea"/>
                <a:ea typeface="+mj-ea"/>
              </a:rPr>
              <a:t>P</a:t>
            </a:r>
            <a:r>
              <a:rPr lang="zh-CN" altLang="en-US" sz="4400" b="1" i="0">
                <a:solidFill>
                  <a:srgbClr val="223250"/>
                </a:solidFill>
                <a:latin typeface="+mj-ea"/>
                <a:ea typeface="+mj-ea"/>
              </a:rPr>
              <a:t>et </a:t>
            </a:r>
            <a:r>
              <a:rPr lang="en-US" altLang="zh-CN" sz="4400" b="1" i="0">
                <a:solidFill>
                  <a:srgbClr val="223250"/>
                </a:solidFill>
                <a:latin typeface="+mj-ea"/>
                <a:ea typeface="+mj-ea"/>
              </a:rPr>
              <a:t>D</a:t>
            </a:r>
            <a:r>
              <a:rPr lang="zh-CN" altLang="en-US" sz="4400" b="1" i="0">
                <a:solidFill>
                  <a:srgbClr val="223250"/>
                </a:solidFill>
                <a:latin typeface="+mj-ea"/>
                <a:ea typeface="+mj-ea"/>
              </a:rPr>
              <a:t>octor</a:t>
            </a:r>
            <a:r>
              <a:rPr lang="en-US" altLang="zh-CN" sz="4400" b="1" i="0">
                <a:solidFill>
                  <a:srgbClr val="223250"/>
                </a:solidFill>
                <a:latin typeface="+mj-ea"/>
                <a:ea typeface="+mj-ea"/>
              </a:rPr>
              <a:t> APP</a:t>
            </a:r>
          </a:p>
        </p:txBody>
      </p:sp>
      <p:sp>
        <p:nvSpPr>
          <p:cNvPr id="117" name="文本框 116"/>
          <p:cNvSpPr txBox="1"/>
          <p:nvPr/>
        </p:nvSpPr>
        <p:spPr>
          <a:xfrm>
            <a:off x="1695450" y="3480435"/>
            <a:ext cx="6454140" cy="46037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r>
              <a:rPr lang="en-US" altLang="zh-CN" sz="1200" spc="0">
                <a:solidFill>
                  <a:srgbClr val="223250"/>
                </a:solidFill>
                <a:effectLst/>
                <a:sym typeface="思源黑体 CN Normal" panose="020B0400000000000000" charset="-122"/>
              </a:rPr>
              <a:t>Group members</a:t>
            </a:r>
            <a:r>
              <a:rPr lang="zh-CN" altLang="en-US" sz="1200" spc="0">
                <a:solidFill>
                  <a:srgbClr val="223250"/>
                </a:solidFill>
                <a:effectLst/>
                <a:sym typeface="思源黑体 CN Normal" panose="020B0400000000000000" charset="-122"/>
              </a:rPr>
              <a:t>：杜卓航</a:t>
            </a:r>
            <a:r>
              <a:rPr lang="en-US" altLang="zh-CN" sz="1200" spc="0">
                <a:solidFill>
                  <a:srgbClr val="223250"/>
                </a:solidFill>
                <a:effectLst/>
                <a:sym typeface="思源黑体 CN Normal" panose="020B0400000000000000" charset="-122"/>
              </a:rPr>
              <a:t>, 李苛垚, 黄熙晋, </a:t>
            </a:r>
            <a:r>
              <a:rPr lang="zh-CN" altLang="en-US" sz="1200" spc="0">
                <a:solidFill>
                  <a:srgbClr val="223250"/>
                </a:solidFill>
                <a:effectLst/>
                <a:sym typeface="思源黑体 CN Normal" panose="020B0400000000000000" charset="-122"/>
              </a:rPr>
              <a:t>鲍忠正</a:t>
            </a:r>
          </a:p>
          <a:p>
            <a:endParaRPr lang="en-US" altLang="zh-CN" sz="1200" spc="0">
              <a:solidFill>
                <a:srgbClr val="223250"/>
              </a:solidFill>
              <a:effectLst/>
              <a:sym typeface="思源黑体 CN Normal" panose="020B0400000000000000" charset="-122"/>
            </a:endParaRPr>
          </a:p>
        </p:txBody>
      </p:sp>
      <p:sp>
        <p:nvSpPr>
          <p:cNvPr id="119" name="矩形 118"/>
          <p:cNvSpPr/>
          <p:nvPr/>
        </p:nvSpPr>
        <p:spPr>
          <a:xfrm>
            <a:off x="1703546" y="2545105"/>
            <a:ext cx="4849744" cy="299085"/>
          </a:xfrm>
          <a:prstGeom prst="rect">
            <a:avLst/>
          </a:prstGeom>
        </p:spPr>
        <p:txBody>
          <a:bodyPr wrap="square">
            <a:spAutoFit/>
          </a:bodyPr>
          <a:lstStyle/>
          <a:p>
            <a:pPr defTabSz="685800">
              <a:lnSpc>
                <a:spcPct val="150000"/>
              </a:lnSpc>
            </a:pPr>
            <a:r>
              <a:rPr lang="zh-CN" altLang="en-US" sz="900">
                <a:solidFill>
                  <a:schemeClr val="tx1">
                    <a:lumMod val="75000"/>
                    <a:lumOff val="25000"/>
                  </a:schemeClr>
                </a:solidFill>
                <a:cs typeface="+mn-ea"/>
              </a:rPr>
              <a:t>宠物医生</a:t>
            </a:r>
            <a:r>
              <a:rPr lang="en-US" altLang="zh-CN" sz="900">
                <a:solidFill>
                  <a:schemeClr val="tx1">
                    <a:lumMod val="75000"/>
                    <a:lumOff val="25000"/>
                  </a:schemeClr>
                </a:solidFill>
                <a:cs typeface="+mn-ea"/>
              </a:rPr>
              <a:t>app</a:t>
            </a:r>
            <a:r>
              <a:rPr lang="zh-CN" altLang="en-US" sz="900">
                <a:solidFill>
                  <a:schemeClr val="tx1">
                    <a:lumMod val="75000"/>
                    <a:lumOff val="25000"/>
                  </a:schemeClr>
                </a:solidFill>
                <a:cs typeface="+mn-ea"/>
              </a:rPr>
              <a:t>第三阶段报告</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695450" y="1485265"/>
            <a:ext cx="6522085" cy="768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Third Phase Report</a:t>
            </a: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rot="5400000">
            <a:off x="-819477" y="2485152"/>
            <a:ext cx="2502555" cy="24511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Pet Doctor APP</a:t>
            </a:r>
          </a:p>
        </p:txBody>
      </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109" name="文本框 10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8599714" y="1015713"/>
            <a:ext cx="544286" cy="3337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72745" y="1741805"/>
            <a:ext cx="4764405" cy="2847975"/>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marL="171450" indent="-171450">
              <a:lnSpc>
                <a:spcPct val="150000"/>
              </a:lnSpc>
              <a:buFont typeface="Arial" panose="020B0604020202020204" pitchFamily="34" charset="0"/>
              <a:buChar char="•"/>
            </a:pPr>
            <a:r>
              <a:rPr lang="zh-CN" altLang="en-US" sz="1600">
                <a:latin typeface="Franklin Gothic Demi" panose="020B0703020102020204" charset="0"/>
                <a:cs typeface="Franklin Gothic Demi" panose="020B0703020102020204" charset="0"/>
              </a:rPr>
              <a:t>Ensure the normal operation of the Pet Doctor App.</a:t>
            </a:r>
          </a:p>
          <a:p>
            <a:pPr marL="171450" indent="-171450">
              <a:lnSpc>
                <a:spcPct val="150000"/>
              </a:lnSpc>
              <a:buFont typeface="Arial" panose="020B0604020202020204" pitchFamily="34" charset="0"/>
              <a:buChar char="•"/>
            </a:pPr>
            <a:r>
              <a:rPr lang="zh-CN" altLang="en-US" sz="1600">
                <a:latin typeface="Franklin Gothic Demi" panose="020B0703020102020204" charset="0"/>
                <a:cs typeface="Franklin Gothic Demi" panose="020B0703020102020204" charset="0"/>
              </a:rPr>
              <a:t>Ensure user interface design is consistent with user habits and ease of use.</a:t>
            </a:r>
          </a:p>
          <a:p>
            <a:pPr marL="171450" indent="-171450">
              <a:lnSpc>
                <a:spcPct val="150000"/>
              </a:lnSpc>
              <a:buFont typeface="Arial" panose="020B0604020202020204" pitchFamily="34" charset="0"/>
              <a:buChar char="•"/>
            </a:pPr>
            <a:r>
              <a:rPr lang="zh-CN" altLang="en-US" sz="1600">
                <a:latin typeface="Franklin Gothic Demi" panose="020B0703020102020204" charset="0"/>
                <a:cs typeface="Franklin Gothic Demi" panose="020B0703020102020204" charset="0"/>
              </a:rPr>
              <a:t>Ensure App compatibility across devices and Android versions.</a:t>
            </a:r>
          </a:p>
          <a:p>
            <a:pPr marL="171450" indent="-171450">
              <a:lnSpc>
                <a:spcPct val="150000"/>
              </a:lnSpc>
              <a:buFont typeface="Arial" panose="020B0604020202020204" pitchFamily="34" charset="0"/>
              <a:buChar char="•"/>
            </a:pPr>
            <a:r>
              <a:rPr lang="zh-CN" altLang="en-US" sz="1600">
                <a:latin typeface="Franklin Gothic Demi" panose="020B0703020102020204" charset="0"/>
                <a:cs typeface="Franklin Gothic Demi" panose="020B0703020102020204" charset="0"/>
              </a:rPr>
              <a:t>Ensure App performance meets user expectations.</a:t>
            </a:r>
          </a:p>
        </p:txBody>
      </p:sp>
      <p:sp>
        <p:nvSpPr>
          <p:cNvPr id="22" name="矩形: 圆角 21"/>
          <p:cNvSpPr/>
          <p:nvPr/>
        </p:nvSpPr>
        <p:spPr>
          <a:xfrm>
            <a:off x="1360170" y="1082040"/>
            <a:ext cx="2223135" cy="471805"/>
          </a:xfrm>
          <a:prstGeom prst="roundRect">
            <a:avLst>
              <a:gd name="adj" fmla="val 50000"/>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r>
              <a:rPr lang="en-US" altLang="zh-CN" b="1">
                <a:latin typeface="+mj-ea"/>
                <a:ea typeface="+mj-ea"/>
              </a:rPr>
              <a:t>Test objective</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2.1</a:t>
              </a:r>
            </a:p>
          </p:txBody>
        </p:sp>
      </p:grpSp>
      <p:sp>
        <p:nvSpPr>
          <p:cNvPr id="3" name="文本框 2"/>
          <p:cNvSpPr txBox="1"/>
          <p:nvPr>
            <p:custDataLst>
              <p:tags r:id="rId1"/>
            </p:custDataLst>
          </p:nvPr>
        </p:nvSpPr>
        <p:spPr>
          <a:xfrm>
            <a:off x="314325" y="558800"/>
            <a:ext cx="1798955" cy="165735"/>
          </a:xfrm>
          <a:prstGeom prst="rect">
            <a:avLst/>
          </a:prstGeom>
          <a:noFill/>
        </p:spPr>
        <p:txBody>
          <a:bodyPr wrap="square" rtlCol="0">
            <a:no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rgbClr val="223250"/>
                </a:solidFill>
                <a:sym typeface="+mn-ea"/>
              </a:rPr>
              <a:t>应用测试</a:t>
            </a:r>
            <a:endParaRPr lang="zh-CN" altLang="en-US" sz="900">
              <a:solidFill>
                <a:schemeClr val="tx1">
                  <a:lumMod val="75000"/>
                  <a:lumOff val="25000"/>
                </a:schemeClr>
              </a:solidFill>
            </a:endParaRPr>
          </a:p>
        </p:txBody>
      </p:sp>
      <p:sp>
        <p:nvSpPr>
          <p:cNvPr id="4" name="矩形 3"/>
          <p:cNvSpPr/>
          <p:nvPr>
            <p:custDataLst>
              <p:tags r:id="rId2"/>
            </p:custDataLst>
          </p:nvPr>
        </p:nvSpPr>
        <p:spPr>
          <a:xfrm>
            <a:off x="301625" y="125730"/>
            <a:ext cx="7656830" cy="460375"/>
          </a:xfrm>
          <a:prstGeom prst="rect">
            <a:avLst/>
          </a:prstGeom>
          <a:noFill/>
          <a:ln>
            <a:noFill/>
          </a:ln>
        </p:spPr>
        <p:txBody>
          <a:bodyPr wrap="square" rtlCol="0">
            <a:spAutoFit/>
          </a:bodyPr>
          <a:lstStyle/>
          <a:p>
            <a:pPr defTabSz="914400"/>
            <a:r>
              <a:rPr lang="en-US" sz="2400">
                <a:ln w="38100">
                  <a:noFill/>
                </a:ln>
                <a:solidFill>
                  <a:srgbClr val="223250"/>
                </a:solidFill>
                <a:latin typeface="+mj-ea"/>
                <a:ea typeface="+mj-ea"/>
                <a:sym typeface="+mn-lt"/>
              </a:rPr>
              <a:t>A</a:t>
            </a:r>
            <a:r>
              <a:rPr lang="zh-CN" altLang="en-US" sz="2400">
                <a:ln w="38100">
                  <a:noFill/>
                </a:ln>
                <a:solidFill>
                  <a:srgbClr val="223250"/>
                </a:solidFill>
                <a:latin typeface="+mj-ea"/>
                <a:ea typeface="+mj-ea"/>
                <a:sym typeface="+mn-lt"/>
              </a:rPr>
              <a:t>pp testing</a:t>
            </a:r>
          </a:p>
        </p:txBody>
      </p:sp>
      <p:pic>
        <p:nvPicPr>
          <p:cNvPr id="100" name="图片 99"/>
          <p:cNvPicPr/>
          <p:nvPr/>
        </p:nvPicPr>
        <p:blipFill>
          <a:blip r:embed="rId4"/>
          <a:stretch>
            <a:fillRect/>
          </a:stretch>
        </p:blipFill>
        <p:spPr>
          <a:xfrm>
            <a:off x="5267325" y="1015365"/>
            <a:ext cx="3876675" cy="333819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2.2</a:t>
              </a:r>
            </a:p>
          </p:txBody>
        </p:sp>
      </p:grpSp>
      <p:sp>
        <p:nvSpPr>
          <p:cNvPr id="24" name="矩形: 圆角 23"/>
          <p:cNvSpPr/>
          <p:nvPr/>
        </p:nvSpPr>
        <p:spPr>
          <a:xfrm>
            <a:off x="4572000" y="987774"/>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25" name="矩形 24"/>
          <p:cNvSpPr/>
          <p:nvPr/>
        </p:nvSpPr>
        <p:spPr>
          <a:xfrm>
            <a:off x="4786599" y="1853060"/>
            <a:ext cx="1584826" cy="714375"/>
          </a:xfrm>
          <a:prstGeom prst="rect">
            <a:avLst/>
          </a:prstGeom>
        </p:spPr>
        <p:txBody>
          <a:bodyPr wrap="square">
            <a:spAutoFit/>
          </a:bodyPr>
          <a:lstStyle/>
          <a:p>
            <a:pPr algn="ctr">
              <a:lnSpc>
                <a:spcPct val="150000"/>
              </a:lnSpc>
            </a:pPr>
            <a:r>
              <a:rPr lang="zh-CN" altLang="en-US" sz="900" kern="0" dirty="0">
                <a:solidFill>
                  <a:schemeClr val="tx1">
                    <a:lumMod val="65000"/>
                    <a:lumOff val="35000"/>
                  </a:schemeClr>
                </a:solidFill>
                <a:latin typeface="思源黑体 CN Normal" panose="020B0400000000000000" charset="-122"/>
                <a:sym typeface="思源黑体 CN Normal" panose="020B0400000000000000" charset="-122"/>
              </a:rPr>
              <a:t>Test the correctness and usability of each functional module.</a:t>
            </a:r>
          </a:p>
        </p:txBody>
      </p:sp>
      <p:sp>
        <p:nvSpPr>
          <p:cNvPr id="26" name="矩形 2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714143" y="1594469"/>
            <a:ext cx="172974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altLang="zh-CN" sz="1600">
                <a:solidFill>
                  <a:srgbClr val="223250"/>
                </a:solidFill>
                <a:latin typeface="+mj-ea"/>
                <a:ea typeface="+mj-ea"/>
                <a:sym typeface="思源黑体 CN Normal" panose="020B0400000000000000" charset="-122"/>
              </a:rPr>
              <a:t>F</a:t>
            </a:r>
            <a:r>
              <a:rPr lang="zh-CN" altLang="en-US" sz="1600">
                <a:solidFill>
                  <a:srgbClr val="223250"/>
                </a:solidFill>
                <a:latin typeface="+mj-ea"/>
                <a:ea typeface="+mj-ea"/>
                <a:sym typeface="思源黑体 CN Normal" panose="020B0400000000000000" charset="-122"/>
              </a:rPr>
              <a:t>unctional test</a:t>
            </a:r>
          </a:p>
        </p:txBody>
      </p:sp>
      <p:sp>
        <p:nvSpPr>
          <p:cNvPr id="27" name="椭圆 26"/>
          <p:cNvSpPr/>
          <p:nvPr/>
        </p:nvSpPr>
        <p:spPr>
          <a:xfrm>
            <a:off x="5391812" y="1192137"/>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p:cNvSpPr/>
          <p:nvPr/>
        </p:nvSpPr>
        <p:spPr>
          <a:xfrm>
            <a:off x="6753457" y="988359"/>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34" name="矩形 33"/>
          <p:cNvSpPr/>
          <p:nvPr/>
        </p:nvSpPr>
        <p:spPr>
          <a:xfrm>
            <a:off x="6968056" y="1853059"/>
            <a:ext cx="1584826" cy="922020"/>
          </a:xfrm>
          <a:prstGeom prst="rect">
            <a:avLst/>
          </a:prstGeom>
        </p:spPr>
        <p:txBody>
          <a:bodyPr wrap="square">
            <a:spAutoFit/>
          </a:bodyPr>
          <a:lstStyle/>
          <a:p>
            <a:pPr algn="ctr">
              <a:lnSpc>
                <a:spcPct val="150000"/>
              </a:lnSpc>
            </a:pPr>
            <a:r>
              <a:rPr lang="zh-CN" altLang="en-US" sz="900" kern="0">
                <a:solidFill>
                  <a:schemeClr val="tx1">
                    <a:lumMod val="65000"/>
                    <a:lumOff val="35000"/>
                  </a:schemeClr>
                </a:solidFill>
                <a:latin typeface="思源黑体 CN Normal" panose="020B0400000000000000" charset="-122"/>
                <a:sym typeface="思源黑体 CN Normal" panose="020B0400000000000000" charset="-122"/>
              </a:rPr>
              <a:t>Test whether the user interface design and interaction meet user expectations.</a:t>
            </a:r>
          </a:p>
        </p:txBody>
      </p:sp>
      <p:sp>
        <p:nvSpPr>
          <p:cNvPr id="35" name="矩形 3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7322003" y="1594468"/>
            <a:ext cx="87693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sz="1600">
                <a:solidFill>
                  <a:srgbClr val="223250"/>
                </a:solidFill>
                <a:latin typeface="+mj-ea"/>
                <a:ea typeface="+mj-ea"/>
                <a:sym typeface="思源黑体 CN Normal" panose="020B0400000000000000" charset="-122"/>
              </a:rPr>
              <a:t>UI Test</a:t>
            </a:r>
          </a:p>
        </p:txBody>
      </p:sp>
      <p:sp>
        <p:nvSpPr>
          <p:cNvPr id="36" name="椭圆 35"/>
          <p:cNvSpPr/>
          <p:nvPr/>
        </p:nvSpPr>
        <p:spPr>
          <a:xfrm>
            <a:off x="7573269" y="1192136"/>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p:cNvSpPr/>
          <p:nvPr/>
        </p:nvSpPr>
        <p:spPr>
          <a:xfrm>
            <a:off x="4572000" y="2986443"/>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49" name="矩形 48"/>
          <p:cNvSpPr/>
          <p:nvPr/>
        </p:nvSpPr>
        <p:spPr>
          <a:xfrm>
            <a:off x="4786599" y="3851143"/>
            <a:ext cx="1584826" cy="714375"/>
          </a:xfrm>
          <a:prstGeom prst="rect">
            <a:avLst/>
          </a:prstGeom>
        </p:spPr>
        <p:txBody>
          <a:bodyPr wrap="square">
            <a:spAutoFit/>
          </a:bodyPr>
          <a:lstStyle/>
          <a:p>
            <a:pPr algn="ctr">
              <a:lnSpc>
                <a:spcPct val="150000"/>
              </a:lnSpc>
              <a:buClrTx/>
              <a:buSzTx/>
              <a:buFontTx/>
            </a:pPr>
            <a:r>
              <a:rPr lang="zh-CN" altLang="en-US" sz="900" kern="0">
                <a:solidFill>
                  <a:schemeClr val="tx1">
                    <a:lumMod val="65000"/>
                    <a:lumOff val="35000"/>
                  </a:schemeClr>
                </a:solidFill>
                <a:latin typeface="思源黑体 CN Normal" panose="020B0400000000000000" charset="-122"/>
                <a:sym typeface="思源黑体 CN Normal" panose="020B0400000000000000" charset="-122"/>
              </a:rPr>
              <a:t>Test on different devices and Android versions to ensure App compatibility.</a:t>
            </a:r>
          </a:p>
        </p:txBody>
      </p:sp>
      <p:sp>
        <p:nvSpPr>
          <p:cNvPr id="50" name="矩形 4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559838" y="3592552"/>
            <a:ext cx="203835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sz="1600">
                <a:solidFill>
                  <a:srgbClr val="223250"/>
                </a:solidFill>
                <a:latin typeface="+mj-ea"/>
                <a:ea typeface="+mj-ea"/>
                <a:sym typeface="思源黑体 CN Normal" panose="020B0400000000000000" charset="-122"/>
              </a:rPr>
              <a:t>C</a:t>
            </a:r>
            <a:r>
              <a:rPr sz="1600">
                <a:solidFill>
                  <a:srgbClr val="223250"/>
                </a:solidFill>
                <a:latin typeface="+mj-ea"/>
                <a:ea typeface="+mj-ea"/>
                <a:sym typeface="思源黑体 CN Normal" panose="020B0400000000000000" charset="-122"/>
              </a:rPr>
              <a:t>ompatibility test</a:t>
            </a:r>
          </a:p>
        </p:txBody>
      </p:sp>
      <p:sp>
        <p:nvSpPr>
          <p:cNvPr id="51" name="椭圆 50"/>
          <p:cNvSpPr/>
          <p:nvPr/>
        </p:nvSpPr>
        <p:spPr>
          <a:xfrm>
            <a:off x="5391812" y="3190220"/>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圆角 52"/>
          <p:cNvSpPr/>
          <p:nvPr/>
        </p:nvSpPr>
        <p:spPr>
          <a:xfrm>
            <a:off x="6753457" y="2986442"/>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54" name="矩形 53"/>
          <p:cNvSpPr/>
          <p:nvPr/>
        </p:nvSpPr>
        <p:spPr>
          <a:xfrm>
            <a:off x="6968056" y="3851142"/>
            <a:ext cx="1584826" cy="922020"/>
          </a:xfrm>
          <a:prstGeom prst="rect">
            <a:avLst/>
          </a:prstGeom>
        </p:spPr>
        <p:txBody>
          <a:bodyPr wrap="square">
            <a:spAutoFit/>
          </a:bodyPr>
          <a:lstStyle/>
          <a:p>
            <a:pPr algn="ctr">
              <a:lnSpc>
                <a:spcPct val="150000"/>
              </a:lnSpc>
              <a:buClrTx/>
              <a:buSzTx/>
              <a:buFontTx/>
            </a:pPr>
            <a:r>
              <a:rPr lang="zh-CN" altLang="en-US" sz="900" kern="0">
                <a:solidFill>
                  <a:schemeClr val="tx1">
                    <a:lumMod val="65000"/>
                    <a:lumOff val="35000"/>
                  </a:schemeClr>
                </a:solidFill>
                <a:latin typeface="思源黑体 CN Normal" panose="020B0400000000000000" charset="-122"/>
                <a:sym typeface="思源黑体 CN Normal" panose="020B0400000000000000" charset="-122"/>
              </a:rPr>
              <a:t>Test the App's loading speed, response performance, and resource usage.</a:t>
            </a:r>
          </a:p>
        </p:txBody>
      </p:sp>
      <p:sp>
        <p:nvSpPr>
          <p:cNvPr id="55" name="矩形 5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779713" y="3592551"/>
            <a:ext cx="196151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en-US" sz="1600">
                <a:solidFill>
                  <a:srgbClr val="223250"/>
                </a:solidFill>
                <a:latin typeface="+mj-ea"/>
                <a:ea typeface="+mj-ea"/>
                <a:sym typeface="思源黑体 CN Normal" panose="020B0400000000000000" charset="-122"/>
              </a:rPr>
              <a:t>P</a:t>
            </a:r>
            <a:r>
              <a:rPr sz="1600">
                <a:solidFill>
                  <a:srgbClr val="223250"/>
                </a:solidFill>
                <a:latin typeface="+mj-ea"/>
                <a:ea typeface="+mj-ea"/>
                <a:sym typeface="思源黑体 CN Normal" panose="020B0400000000000000" charset="-122"/>
              </a:rPr>
              <a:t>erformance test</a:t>
            </a:r>
          </a:p>
        </p:txBody>
      </p:sp>
      <p:sp>
        <p:nvSpPr>
          <p:cNvPr id="56" name="椭圆 55"/>
          <p:cNvSpPr/>
          <p:nvPr/>
        </p:nvSpPr>
        <p:spPr>
          <a:xfrm>
            <a:off x="7573269" y="3190219"/>
            <a:ext cx="374400" cy="372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1144905" y="2699385"/>
            <a:ext cx="2315210" cy="1790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024890" y="2356485"/>
            <a:ext cx="3265170" cy="521970"/>
          </a:xfrm>
          <a:prstGeom prst="rect">
            <a:avLst/>
          </a:prstGeom>
          <a:noFill/>
          <a:ln>
            <a:noFill/>
          </a:ln>
        </p:spPr>
        <p:txBody>
          <a:bodyPr wrap="square" rtlCol="0">
            <a:spAutoFit/>
          </a:bodyPr>
          <a:lstStyle/>
          <a:p>
            <a:r>
              <a:rPr lang="en-US" altLang="zh-CN" sz="2800">
                <a:ln w="38100">
                  <a:noFill/>
                </a:ln>
                <a:solidFill>
                  <a:srgbClr val="223250"/>
                </a:solidFill>
                <a:latin typeface="+mj-ea"/>
                <a:ea typeface="+mj-ea"/>
                <a:sym typeface="+mn-lt"/>
              </a:rPr>
              <a:t>T</a:t>
            </a:r>
            <a:r>
              <a:rPr lang="zh-CN" altLang="en-US" sz="2800">
                <a:ln w="38100">
                  <a:noFill/>
                </a:ln>
                <a:solidFill>
                  <a:srgbClr val="223250"/>
                </a:solidFill>
                <a:latin typeface="+mj-ea"/>
                <a:ea typeface="+mj-ea"/>
                <a:sym typeface="+mn-lt"/>
              </a:rPr>
              <a:t>est method</a:t>
            </a:r>
          </a:p>
        </p:txBody>
      </p:sp>
      <p:sp>
        <p:nvSpPr>
          <p:cNvPr id="37"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5478591" y="1292921"/>
            <a:ext cx="200843" cy="171300"/>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38" name="组合 37"/>
          <p:cNvGrpSpPr/>
          <p:nvPr/>
        </p:nvGrpSpPr>
        <p:grpSpPr>
          <a:xfrm>
            <a:off x="7647863" y="1282333"/>
            <a:ext cx="227674" cy="192475"/>
            <a:chOff x="4925576" y="2704650"/>
            <a:chExt cx="273614" cy="231313"/>
          </a:xfrm>
          <a:solidFill>
            <a:schemeClr val="bg1"/>
          </a:solidFill>
        </p:grpSpPr>
        <p:sp>
          <p:nvSpPr>
            <p:cNvPr id="39"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41" name="组合 40"/>
          <p:cNvGrpSpPr/>
          <p:nvPr/>
        </p:nvGrpSpPr>
        <p:grpSpPr>
          <a:xfrm>
            <a:off x="5457291" y="3285497"/>
            <a:ext cx="243443" cy="182315"/>
            <a:chOff x="4916100" y="3927925"/>
            <a:chExt cx="292566" cy="219103"/>
          </a:xfrm>
          <a:solidFill>
            <a:schemeClr val="bg1"/>
          </a:solidFill>
        </p:grpSpPr>
        <p:sp>
          <p:nvSpPr>
            <p:cNvPr id="42"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4" name="Freeform 5" descr="e7d195523061f1c09e9d68d7cf438b91ef959ecb14fc25d26BBA7F7DBC18E55DFF4014AF651F0BF2569D4B6C1DA7F1A4683A481403BD872FC687266AD13265C1DE7C373772FD8728ABDD69ADD03BFF5BE2862BC891DBB79E9DEAFC60A3759FA72FC5421D61CBD638198CC4CAF89C5D0DE60D61B5F6AD5376D2E48E601FAD6EF9D31C1882017E264C126520CF3C3A61D9"/>
          <p:cNvSpPr>
            <a:spLocks noEditPoints="1"/>
          </p:cNvSpPr>
          <p:nvPr/>
        </p:nvSpPr>
        <p:spPr bwMode="auto">
          <a:xfrm>
            <a:off x="7659034" y="3279823"/>
            <a:ext cx="202871" cy="193661"/>
          </a:xfrm>
          <a:custGeom>
            <a:avLst/>
            <a:gdLst>
              <a:gd name="T0" fmla="*/ 574 w 675"/>
              <a:gd name="T1" fmla="*/ 550 h 645"/>
              <a:gd name="T2" fmla="*/ 461 w 675"/>
              <a:gd name="T3" fmla="*/ 550 h 645"/>
              <a:gd name="T4" fmla="*/ 452 w 675"/>
              <a:gd name="T5" fmla="*/ 554 h 645"/>
              <a:gd name="T6" fmla="*/ 390 w 675"/>
              <a:gd name="T7" fmla="*/ 616 h 645"/>
              <a:gd name="T8" fmla="*/ 283 w 675"/>
              <a:gd name="T9" fmla="*/ 616 h 645"/>
              <a:gd name="T10" fmla="*/ 221 w 675"/>
              <a:gd name="T11" fmla="*/ 554 h 645"/>
              <a:gd name="T12" fmla="*/ 212 w 675"/>
              <a:gd name="T13" fmla="*/ 550 h 645"/>
              <a:gd name="T14" fmla="*/ 100 w 675"/>
              <a:gd name="T15" fmla="*/ 550 h 645"/>
              <a:gd name="T16" fmla="*/ 0 w 675"/>
              <a:gd name="T17" fmla="*/ 450 h 645"/>
              <a:gd name="T18" fmla="*/ 0 w 675"/>
              <a:gd name="T19" fmla="*/ 100 h 645"/>
              <a:gd name="T20" fmla="*/ 100 w 675"/>
              <a:gd name="T21" fmla="*/ 0 h 645"/>
              <a:gd name="T22" fmla="*/ 575 w 675"/>
              <a:gd name="T23" fmla="*/ 0 h 645"/>
              <a:gd name="T24" fmla="*/ 675 w 675"/>
              <a:gd name="T25" fmla="*/ 100 h 645"/>
              <a:gd name="T26" fmla="*/ 675 w 675"/>
              <a:gd name="T27" fmla="*/ 450 h 645"/>
              <a:gd name="T28" fmla="*/ 574 w 675"/>
              <a:gd name="T29" fmla="*/ 550 h 645"/>
              <a:gd name="T30" fmla="*/ 574 w 675"/>
              <a:gd name="T31" fmla="*/ 500 h 645"/>
              <a:gd name="T32" fmla="*/ 624 w 675"/>
              <a:gd name="T33" fmla="*/ 450 h 645"/>
              <a:gd name="T34" fmla="*/ 624 w 675"/>
              <a:gd name="T35" fmla="*/ 100 h 645"/>
              <a:gd name="T36" fmla="*/ 574 w 675"/>
              <a:gd name="T37" fmla="*/ 50 h 645"/>
              <a:gd name="T38" fmla="*/ 98 w 675"/>
              <a:gd name="T39" fmla="*/ 50 h 645"/>
              <a:gd name="T40" fmla="*/ 48 w 675"/>
              <a:gd name="T41" fmla="*/ 100 h 645"/>
              <a:gd name="T42" fmla="*/ 48 w 675"/>
              <a:gd name="T43" fmla="*/ 450 h 645"/>
              <a:gd name="T44" fmla="*/ 98 w 675"/>
              <a:gd name="T45" fmla="*/ 500 h 645"/>
              <a:gd name="T46" fmla="*/ 211 w 675"/>
              <a:gd name="T47" fmla="*/ 500 h 645"/>
              <a:gd name="T48" fmla="*/ 255 w 675"/>
              <a:gd name="T49" fmla="*/ 519 h 645"/>
              <a:gd name="T50" fmla="*/ 317 w 675"/>
              <a:gd name="T51" fmla="*/ 581 h 645"/>
              <a:gd name="T52" fmla="*/ 352 w 675"/>
              <a:gd name="T53" fmla="*/ 581 h 645"/>
              <a:gd name="T54" fmla="*/ 415 w 675"/>
              <a:gd name="T55" fmla="*/ 519 h 645"/>
              <a:gd name="T56" fmla="*/ 458 w 675"/>
              <a:gd name="T57" fmla="*/ 500 h 645"/>
              <a:gd name="T58" fmla="*/ 574 w 675"/>
              <a:gd name="T59" fmla="*/ 500 h 645"/>
              <a:gd name="T60" fmla="*/ 186 w 675"/>
              <a:gd name="T61" fmla="*/ 237 h 645"/>
              <a:gd name="T62" fmla="*/ 223 w 675"/>
              <a:gd name="T63" fmla="*/ 275 h 645"/>
              <a:gd name="T64" fmla="*/ 223 w 675"/>
              <a:gd name="T65" fmla="*/ 300 h 645"/>
              <a:gd name="T66" fmla="*/ 186 w 675"/>
              <a:gd name="T67" fmla="*/ 337 h 645"/>
              <a:gd name="T68" fmla="*/ 148 w 675"/>
              <a:gd name="T69" fmla="*/ 300 h 645"/>
              <a:gd name="T70" fmla="*/ 148 w 675"/>
              <a:gd name="T71" fmla="*/ 275 h 645"/>
              <a:gd name="T72" fmla="*/ 186 w 675"/>
              <a:gd name="T73" fmla="*/ 237 h 645"/>
              <a:gd name="T74" fmla="*/ 336 w 675"/>
              <a:gd name="T75" fmla="*/ 237 h 645"/>
              <a:gd name="T76" fmla="*/ 373 w 675"/>
              <a:gd name="T77" fmla="*/ 275 h 645"/>
              <a:gd name="T78" fmla="*/ 373 w 675"/>
              <a:gd name="T79" fmla="*/ 300 h 645"/>
              <a:gd name="T80" fmla="*/ 336 w 675"/>
              <a:gd name="T81" fmla="*/ 337 h 645"/>
              <a:gd name="T82" fmla="*/ 298 w 675"/>
              <a:gd name="T83" fmla="*/ 300 h 645"/>
              <a:gd name="T84" fmla="*/ 298 w 675"/>
              <a:gd name="T85" fmla="*/ 275 h 645"/>
              <a:gd name="T86" fmla="*/ 336 w 675"/>
              <a:gd name="T87" fmla="*/ 237 h 645"/>
              <a:gd name="T88" fmla="*/ 486 w 675"/>
              <a:gd name="T89" fmla="*/ 237 h 645"/>
              <a:gd name="T90" fmla="*/ 524 w 675"/>
              <a:gd name="T91" fmla="*/ 275 h 645"/>
              <a:gd name="T92" fmla="*/ 524 w 675"/>
              <a:gd name="T93" fmla="*/ 300 h 645"/>
              <a:gd name="T94" fmla="*/ 486 w 675"/>
              <a:gd name="T95" fmla="*/ 337 h 645"/>
              <a:gd name="T96" fmla="*/ 448 w 675"/>
              <a:gd name="T97" fmla="*/ 300 h 645"/>
              <a:gd name="T98" fmla="*/ 448 w 675"/>
              <a:gd name="T99" fmla="*/ 275 h 645"/>
              <a:gd name="T100" fmla="*/ 486 w 675"/>
              <a:gd name="T101" fmla="*/ 23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75" h="645">
                <a:moveTo>
                  <a:pt x="574" y="550"/>
                </a:moveTo>
                <a:cubicBezTo>
                  <a:pt x="461" y="550"/>
                  <a:pt x="461" y="550"/>
                  <a:pt x="461" y="550"/>
                </a:cubicBezTo>
                <a:cubicBezTo>
                  <a:pt x="457" y="550"/>
                  <a:pt x="455" y="551"/>
                  <a:pt x="452" y="554"/>
                </a:cubicBezTo>
                <a:cubicBezTo>
                  <a:pt x="390" y="616"/>
                  <a:pt x="390" y="616"/>
                  <a:pt x="390" y="616"/>
                </a:cubicBezTo>
                <a:cubicBezTo>
                  <a:pt x="361" y="645"/>
                  <a:pt x="313" y="645"/>
                  <a:pt x="283" y="616"/>
                </a:cubicBezTo>
                <a:cubicBezTo>
                  <a:pt x="221" y="554"/>
                  <a:pt x="221" y="554"/>
                  <a:pt x="221" y="554"/>
                </a:cubicBezTo>
                <a:cubicBezTo>
                  <a:pt x="218" y="551"/>
                  <a:pt x="216" y="550"/>
                  <a:pt x="212" y="550"/>
                </a:cubicBezTo>
                <a:cubicBezTo>
                  <a:pt x="100" y="550"/>
                  <a:pt x="100" y="550"/>
                  <a:pt x="100" y="550"/>
                </a:cubicBezTo>
                <a:cubicBezTo>
                  <a:pt x="45" y="550"/>
                  <a:pt x="0" y="505"/>
                  <a:pt x="0" y="450"/>
                </a:cubicBezTo>
                <a:cubicBezTo>
                  <a:pt x="0" y="100"/>
                  <a:pt x="0" y="100"/>
                  <a:pt x="0" y="100"/>
                </a:cubicBezTo>
                <a:cubicBezTo>
                  <a:pt x="0" y="45"/>
                  <a:pt x="45" y="0"/>
                  <a:pt x="100" y="0"/>
                </a:cubicBezTo>
                <a:cubicBezTo>
                  <a:pt x="575" y="0"/>
                  <a:pt x="575" y="0"/>
                  <a:pt x="575" y="0"/>
                </a:cubicBezTo>
                <a:cubicBezTo>
                  <a:pt x="630" y="0"/>
                  <a:pt x="675" y="45"/>
                  <a:pt x="675" y="100"/>
                </a:cubicBezTo>
                <a:cubicBezTo>
                  <a:pt x="675" y="450"/>
                  <a:pt x="675" y="450"/>
                  <a:pt x="675" y="450"/>
                </a:cubicBezTo>
                <a:cubicBezTo>
                  <a:pt x="674" y="505"/>
                  <a:pt x="628" y="550"/>
                  <a:pt x="574" y="550"/>
                </a:cubicBezTo>
                <a:close/>
                <a:moveTo>
                  <a:pt x="574" y="500"/>
                </a:moveTo>
                <a:cubicBezTo>
                  <a:pt x="601" y="500"/>
                  <a:pt x="624" y="477"/>
                  <a:pt x="624" y="450"/>
                </a:cubicBezTo>
                <a:cubicBezTo>
                  <a:pt x="624" y="100"/>
                  <a:pt x="624" y="100"/>
                  <a:pt x="624" y="100"/>
                </a:cubicBezTo>
                <a:cubicBezTo>
                  <a:pt x="624" y="72"/>
                  <a:pt x="601" y="50"/>
                  <a:pt x="574" y="50"/>
                </a:cubicBezTo>
                <a:cubicBezTo>
                  <a:pt x="98" y="50"/>
                  <a:pt x="98" y="50"/>
                  <a:pt x="98" y="50"/>
                </a:cubicBezTo>
                <a:cubicBezTo>
                  <a:pt x="71" y="50"/>
                  <a:pt x="48" y="72"/>
                  <a:pt x="48" y="100"/>
                </a:cubicBezTo>
                <a:cubicBezTo>
                  <a:pt x="48" y="450"/>
                  <a:pt x="48" y="450"/>
                  <a:pt x="48" y="450"/>
                </a:cubicBezTo>
                <a:cubicBezTo>
                  <a:pt x="48" y="477"/>
                  <a:pt x="71" y="500"/>
                  <a:pt x="98" y="500"/>
                </a:cubicBezTo>
                <a:cubicBezTo>
                  <a:pt x="211" y="500"/>
                  <a:pt x="211" y="500"/>
                  <a:pt x="211" y="500"/>
                </a:cubicBezTo>
                <a:cubicBezTo>
                  <a:pt x="227" y="500"/>
                  <a:pt x="243" y="506"/>
                  <a:pt x="255" y="519"/>
                </a:cubicBezTo>
                <a:cubicBezTo>
                  <a:pt x="317" y="581"/>
                  <a:pt x="317" y="581"/>
                  <a:pt x="317" y="581"/>
                </a:cubicBezTo>
                <a:cubicBezTo>
                  <a:pt x="327" y="591"/>
                  <a:pt x="342" y="591"/>
                  <a:pt x="352" y="581"/>
                </a:cubicBezTo>
                <a:cubicBezTo>
                  <a:pt x="415" y="519"/>
                  <a:pt x="415" y="519"/>
                  <a:pt x="415" y="519"/>
                </a:cubicBezTo>
                <a:cubicBezTo>
                  <a:pt x="426" y="507"/>
                  <a:pt x="442" y="500"/>
                  <a:pt x="458" y="500"/>
                </a:cubicBezTo>
                <a:lnTo>
                  <a:pt x="574" y="500"/>
                </a:lnTo>
                <a:close/>
                <a:moveTo>
                  <a:pt x="186" y="237"/>
                </a:moveTo>
                <a:cubicBezTo>
                  <a:pt x="207" y="237"/>
                  <a:pt x="223" y="254"/>
                  <a:pt x="223" y="275"/>
                </a:cubicBezTo>
                <a:cubicBezTo>
                  <a:pt x="223" y="300"/>
                  <a:pt x="223" y="300"/>
                  <a:pt x="223" y="300"/>
                </a:cubicBezTo>
                <a:cubicBezTo>
                  <a:pt x="223" y="321"/>
                  <a:pt x="207" y="337"/>
                  <a:pt x="186" y="337"/>
                </a:cubicBezTo>
                <a:cubicBezTo>
                  <a:pt x="165" y="337"/>
                  <a:pt x="148" y="321"/>
                  <a:pt x="148" y="300"/>
                </a:cubicBezTo>
                <a:cubicBezTo>
                  <a:pt x="148" y="275"/>
                  <a:pt x="148" y="275"/>
                  <a:pt x="148" y="275"/>
                </a:cubicBezTo>
                <a:cubicBezTo>
                  <a:pt x="148" y="254"/>
                  <a:pt x="165" y="237"/>
                  <a:pt x="186" y="237"/>
                </a:cubicBezTo>
                <a:close/>
                <a:moveTo>
                  <a:pt x="336" y="237"/>
                </a:moveTo>
                <a:cubicBezTo>
                  <a:pt x="357" y="237"/>
                  <a:pt x="373" y="254"/>
                  <a:pt x="373" y="275"/>
                </a:cubicBezTo>
                <a:cubicBezTo>
                  <a:pt x="373" y="300"/>
                  <a:pt x="373" y="300"/>
                  <a:pt x="373" y="300"/>
                </a:cubicBezTo>
                <a:cubicBezTo>
                  <a:pt x="373" y="321"/>
                  <a:pt x="357" y="337"/>
                  <a:pt x="336" y="337"/>
                </a:cubicBezTo>
                <a:cubicBezTo>
                  <a:pt x="315" y="337"/>
                  <a:pt x="298" y="321"/>
                  <a:pt x="298" y="300"/>
                </a:cubicBezTo>
                <a:cubicBezTo>
                  <a:pt x="298" y="275"/>
                  <a:pt x="298" y="275"/>
                  <a:pt x="298" y="275"/>
                </a:cubicBezTo>
                <a:cubicBezTo>
                  <a:pt x="298" y="254"/>
                  <a:pt x="315" y="237"/>
                  <a:pt x="336" y="237"/>
                </a:cubicBezTo>
                <a:close/>
                <a:moveTo>
                  <a:pt x="486" y="237"/>
                </a:moveTo>
                <a:cubicBezTo>
                  <a:pt x="507" y="237"/>
                  <a:pt x="524" y="254"/>
                  <a:pt x="524" y="275"/>
                </a:cubicBezTo>
                <a:cubicBezTo>
                  <a:pt x="524" y="300"/>
                  <a:pt x="524" y="300"/>
                  <a:pt x="524" y="300"/>
                </a:cubicBezTo>
                <a:cubicBezTo>
                  <a:pt x="524" y="321"/>
                  <a:pt x="507" y="337"/>
                  <a:pt x="486" y="337"/>
                </a:cubicBezTo>
                <a:cubicBezTo>
                  <a:pt x="465" y="337"/>
                  <a:pt x="448" y="321"/>
                  <a:pt x="448" y="300"/>
                </a:cubicBezTo>
                <a:cubicBezTo>
                  <a:pt x="448" y="275"/>
                  <a:pt x="448" y="275"/>
                  <a:pt x="448" y="275"/>
                </a:cubicBezTo>
                <a:cubicBezTo>
                  <a:pt x="448" y="254"/>
                  <a:pt x="465" y="237"/>
                  <a:pt x="486" y="23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 name="矩形 3"/>
          <p:cNvSpPr/>
          <p:nvPr>
            <p:custDataLst>
              <p:tags r:id="rId1"/>
            </p:custDataLst>
          </p:nvPr>
        </p:nvSpPr>
        <p:spPr>
          <a:xfrm>
            <a:off x="301625" y="125730"/>
            <a:ext cx="7656830" cy="460375"/>
          </a:xfrm>
          <a:prstGeom prst="rect">
            <a:avLst/>
          </a:prstGeom>
          <a:noFill/>
          <a:ln>
            <a:noFill/>
          </a:ln>
        </p:spPr>
        <p:txBody>
          <a:bodyPr wrap="square" rtlCol="0">
            <a:spAutoFit/>
          </a:bodyPr>
          <a:lstStyle/>
          <a:p>
            <a:pPr defTabSz="914400"/>
            <a:r>
              <a:rPr lang="en-US" sz="2400">
                <a:ln w="38100">
                  <a:noFill/>
                </a:ln>
                <a:solidFill>
                  <a:srgbClr val="223250"/>
                </a:solidFill>
                <a:latin typeface="+mj-ea"/>
                <a:ea typeface="+mj-ea"/>
                <a:sym typeface="+mn-lt"/>
              </a:rPr>
              <a:t>A</a:t>
            </a:r>
            <a:r>
              <a:rPr lang="zh-CN" altLang="en-US" sz="2400">
                <a:ln w="38100">
                  <a:noFill/>
                </a:ln>
                <a:solidFill>
                  <a:srgbClr val="223250"/>
                </a:solidFill>
                <a:latin typeface="+mj-ea"/>
                <a:ea typeface="+mj-ea"/>
                <a:sym typeface="+mn-lt"/>
              </a:rPr>
              <a:t>pp testing</a:t>
            </a:r>
          </a:p>
        </p:txBody>
      </p:sp>
      <p:sp>
        <p:nvSpPr>
          <p:cNvPr id="5" name="文本框 4"/>
          <p:cNvSpPr txBox="1"/>
          <p:nvPr>
            <p:custDataLst>
              <p:tags r:id="rId2"/>
            </p:custDataLst>
          </p:nvPr>
        </p:nvSpPr>
        <p:spPr>
          <a:xfrm>
            <a:off x="314325" y="558800"/>
            <a:ext cx="1798955" cy="165735"/>
          </a:xfrm>
          <a:prstGeom prst="rect">
            <a:avLst/>
          </a:prstGeom>
          <a:noFill/>
        </p:spPr>
        <p:txBody>
          <a:bodyPr wrap="square" rtlCol="0">
            <a:no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rgbClr val="223250"/>
                </a:solidFill>
                <a:sym typeface="+mn-ea"/>
              </a:rPr>
              <a:t>应用测试</a:t>
            </a:r>
            <a:endParaRPr lang="zh-CN" altLang="en-US" sz="900">
              <a:solidFill>
                <a:schemeClr val="tx1">
                  <a:lumMod val="75000"/>
                  <a:lumOff val="2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2.3</a:t>
              </a:r>
            </a:p>
          </p:txBody>
        </p:sp>
      </p:grpSp>
      <p:sp>
        <p:nvSpPr>
          <p:cNvPr id="57" name="矩形 56"/>
          <p:cNvSpPr/>
          <p:nvPr/>
        </p:nvSpPr>
        <p:spPr>
          <a:xfrm>
            <a:off x="292809" y="342900"/>
            <a:ext cx="1953260" cy="1790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172794" y="0"/>
            <a:ext cx="3265170" cy="521970"/>
          </a:xfrm>
          <a:prstGeom prst="rect">
            <a:avLst/>
          </a:prstGeom>
          <a:noFill/>
          <a:ln>
            <a:noFill/>
          </a:ln>
        </p:spPr>
        <p:txBody>
          <a:bodyPr wrap="square" rtlCol="0">
            <a:spAutoFit/>
          </a:bodyPr>
          <a:lstStyle/>
          <a:p>
            <a:r>
              <a:rPr lang="en-US" altLang="zh-CN" sz="2800" dirty="0">
                <a:ln w="38100">
                  <a:noFill/>
                </a:ln>
                <a:solidFill>
                  <a:srgbClr val="223250"/>
                </a:solidFill>
                <a:latin typeface="+mj-ea"/>
                <a:ea typeface="+mj-ea"/>
                <a:sym typeface="+mn-lt"/>
              </a:rPr>
              <a:t>T</a:t>
            </a:r>
            <a:r>
              <a:rPr lang="zh-CN" altLang="en-US" sz="2800" dirty="0">
                <a:ln w="38100">
                  <a:noFill/>
                </a:ln>
                <a:solidFill>
                  <a:srgbClr val="223250"/>
                </a:solidFill>
                <a:latin typeface="+mj-ea"/>
                <a:ea typeface="+mj-ea"/>
                <a:sym typeface="+mn-lt"/>
              </a:rPr>
              <a:t>est result</a:t>
            </a:r>
          </a:p>
        </p:txBody>
      </p:sp>
      <p:sp>
        <p:nvSpPr>
          <p:cNvPr id="37"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5478591" y="1292921"/>
            <a:ext cx="200843" cy="171300"/>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pic>
        <p:nvPicPr>
          <p:cNvPr id="6" name="图片 5">
            <a:extLst>
              <a:ext uri="{FF2B5EF4-FFF2-40B4-BE49-F238E27FC236}">
                <a16:creationId xmlns:a16="http://schemas.microsoft.com/office/drawing/2014/main" id="{7996E2C3-81A1-3E32-837D-D816E867BE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309" y="1051006"/>
            <a:ext cx="2331786" cy="1326443"/>
          </a:xfrm>
          <a:prstGeom prst="rect">
            <a:avLst/>
          </a:prstGeom>
        </p:spPr>
      </p:pic>
      <p:pic>
        <p:nvPicPr>
          <p:cNvPr id="8" name="图片 7">
            <a:extLst>
              <a:ext uri="{FF2B5EF4-FFF2-40B4-BE49-F238E27FC236}">
                <a16:creationId xmlns:a16="http://schemas.microsoft.com/office/drawing/2014/main" id="{E49F1EF1-90F3-BE0E-6009-31C9F7E7EB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0614" y="626264"/>
            <a:ext cx="2467555" cy="1333314"/>
          </a:xfrm>
          <a:prstGeom prst="rect">
            <a:avLst/>
          </a:prstGeom>
        </p:spPr>
      </p:pic>
      <p:pic>
        <p:nvPicPr>
          <p:cNvPr id="10" name="图片 9">
            <a:extLst>
              <a:ext uri="{FF2B5EF4-FFF2-40B4-BE49-F238E27FC236}">
                <a16:creationId xmlns:a16="http://schemas.microsoft.com/office/drawing/2014/main" id="{F408A6C4-EFEC-26DA-55E1-0FD3E34FE2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9434" y="777348"/>
            <a:ext cx="2575322" cy="1335199"/>
          </a:xfrm>
          <a:prstGeom prst="rect">
            <a:avLst/>
          </a:prstGeom>
        </p:spPr>
      </p:pic>
      <p:pic>
        <p:nvPicPr>
          <p:cNvPr id="12" name="图片 11">
            <a:extLst>
              <a:ext uri="{FF2B5EF4-FFF2-40B4-BE49-F238E27FC236}">
                <a16:creationId xmlns:a16="http://schemas.microsoft.com/office/drawing/2014/main" id="{CEFAEF42-4C9C-9BB2-4949-C9BDD0FBA7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676" y="2906485"/>
            <a:ext cx="2387635" cy="1237891"/>
          </a:xfrm>
          <a:prstGeom prst="rect">
            <a:avLst/>
          </a:prstGeom>
        </p:spPr>
      </p:pic>
      <p:pic>
        <p:nvPicPr>
          <p:cNvPr id="14" name="图片 13">
            <a:extLst>
              <a:ext uri="{FF2B5EF4-FFF2-40B4-BE49-F238E27FC236}">
                <a16:creationId xmlns:a16="http://schemas.microsoft.com/office/drawing/2014/main" id="{19B7206F-3B1D-980C-8B9C-AC702D8FD0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8631" y="2314562"/>
            <a:ext cx="2439960" cy="1265019"/>
          </a:xfrm>
          <a:prstGeom prst="rect">
            <a:avLst/>
          </a:prstGeom>
        </p:spPr>
      </p:pic>
      <p:pic>
        <p:nvPicPr>
          <p:cNvPr id="19" name="图片 18">
            <a:extLst>
              <a:ext uri="{FF2B5EF4-FFF2-40B4-BE49-F238E27FC236}">
                <a16:creationId xmlns:a16="http://schemas.microsoft.com/office/drawing/2014/main" id="{FA0211A1-1A7A-82A7-07DA-C60330AF47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92281" y="2498316"/>
            <a:ext cx="2439960" cy="1265019"/>
          </a:xfrm>
          <a:prstGeom prst="rect">
            <a:avLst/>
          </a:prstGeom>
        </p:spPr>
      </p:pic>
      <p:pic>
        <p:nvPicPr>
          <p:cNvPr id="21" name="图片 20">
            <a:extLst>
              <a:ext uri="{FF2B5EF4-FFF2-40B4-BE49-F238E27FC236}">
                <a16:creationId xmlns:a16="http://schemas.microsoft.com/office/drawing/2014/main" id="{AF91FFCD-5873-36F5-830D-9E22819281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46805" y="3825454"/>
            <a:ext cx="2331786" cy="1208935"/>
          </a:xfrm>
          <a:prstGeom prst="rect">
            <a:avLst/>
          </a:prstGeom>
        </p:spPr>
      </p:pic>
      <p:sp>
        <p:nvSpPr>
          <p:cNvPr id="22" name="文本框 21">
            <a:extLst>
              <a:ext uri="{FF2B5EF4-FFF2-40B4-BE49-F238E27FC236}">
                <a16:creationId xmlns:a16="http://schemas.microsoft.com/office/drawing/2014/main" id="{1FAFE4C9-49EC-2C6D-B96A-98F738B798E3}"/>
              </a:ext>
            </a:extLst>
          </p:cNvPr>
          <p:cNvSpPr txBox="1"/>
          <p:nvPr/>
        </p:nvSpPr>
        <p:spPr>
          <a:xfrm>
            <a:off x="6013579" y="3890865"/>
            <a:ext cx="2505269" cy="1200329"/>
          </a:xfrm>
          <a:prstGeom prst="rect">
            <a:avLst/>
          </a:prstGeom>
          <a:noFill/>
        </p:spPr>
        <p:txBody>
          <a:bodyPr wrap="square" rtlCol="0">
            <a:spAutoFit/>
          </a:bodyPr>
          <a:lstStyle/>
          <a:p>
            <a:r>
              <a:rPr lang="en-US" altLang="zh-CN" dirty="0"/>
              <a:t>Tested phone:</a:t>
            </a:r>
          </a:p>
          <a:p>
            <a:r>
              <a:rPr lang="en-US" altLang="zh-CN" dirty="0"/>
              <a:t>	vivo, Huawei, 	Samsung, pixel, 	moto, oppo</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2.4</a:t>
              </a:r>
            </a:p>
          </p:txBody>
        </p:sp>
      </p:grpSp>
      <p:sp>
        <p:nvSpPr>
          <p:cNvPr id="36" name="矩形: 圆角 35"/>
          <p:cNvSpPr/>
          <p:nvPr/>
        </p:nvSpPr>
        <p:spPr>
          <a:xfrm>
            <a:off x="4602230" y="1096463"/>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413049" y="1538453"/>
            <a:ext cx="3580304" cy="553085"/>
          </a:xfrm>
          <a:prstGeom prst="rect">
            <a:avLst/>
          </a:prstGeom>
        </p:spPr>
        <p:txBody>
          <a:bodyPr wrap="square">
            <a:spAutoFit/>
          </a:bodyPr>
          <a:lstStyle/>
          <a:p>
            <a:pPr>
              <a:lnSpc>
                <a:spcPct val="150000"/>
              </a:lnSpc>
            </a:pPr>
            <a:r>
              <a:rPr sz="1000" kern="0">
                <a:solidFill>
                  <a:schemeClr val="tx1">
                    <a:lumMod val="65000"/>
                    <a:lumOff val="35000"/>
                  </a:schemeClr>
                </a:solidFill>
                <a:latin typeface="思源黑体 CN Normal" panose="020B0400000000000000" charset="-122"/>
                <a:sym typeface="思源黑体 CN Normal" panose="020B0400000000000000" charset="-122"/>
              </a:rPr>
              <a:t>Adapt and adjust the chat interface to ensure normal display on various devices.</a:t>
            </a:r>
          </a:p>
        </p:txBody>
      </p:sp>
      <p:sp>
        <p:nvSpPr>
          <p:cNvPr id="38" name="矩形 37"/>
          <p:cNvSpPr/>
          <p:nvPr/>
        </p:nvSpPr>
        <p:spPr>
          <a:xfrm>
            <a:off x="5410200" y="1276985"/>
            <a:ext cx="3006725" cy="337185"/>
          </a:xfrm>
          <a:prstGeom prst="rect">
            <a:avLst/>
          </a:prstGeom>
        </p:spPr>
        <p:txBody>
          <a:bodyPr wrap="square">
            <a:spAutoFit/>
          </a:bodyPr>
          <a:lstStyle/>
          <a:p>
            <a:pPr defTabSz="914400"/>
            <a:r>
              <a:rPr lang="en-US" sz="1600">
                <a:ln w="19050">
                  <a:noFill/>
                </a:ln>
                <a:solidFill>
                  <a:srgbClr val="223250"/>
                </a:solidFill>
                <a:latin typeface="+mj-ea"/>
                <a:ea typeface="+mj-ea"/>
                <a:sym typeface="+mn-lt"/>
              </a:rPr>
              <a:t>S</a:t>
            </a:r>
            <a:r>
              <a:rPr sz="1600">
                <a:ln w="19050">
                  <a:noFill/>
                </a:ln>
                <a:solidFill>
                  <a:srgbClr val="223250"/>
                </a:solidFill>
                <a:latin typeface="+mj-ea"/>
                <a:ea typeface="+mj-ea"/>
                <a:sym typeface="+mn-lt"/>
              </a:rPr>
              <a:t>olution</a:t>
            </a:r>
            <a:r>
              <a:rPr lang="en-US" sz="1600">
                <a:ln w="19050">
                  <a:noFill/>
                </a:ln>
                <a:solidFill>
                  <a:srgbClr val="223250"/>
                </a:solidFill>
                <a:latin typeface="+mj-ea"/>
                <a:ea typeface="+mj-ea"/>
                <a:sym typeface="+mn-lt"/>
              </a:rPr>
              <a:t> 1</a:t>
            </a:r>
          </a:p>
        </p:txBody>
      </p:sp>
      <p:sp>
        <p:nvSpPr>
          <p:cNvPr id="39" name="椭圆 38"/>
          <p:cNvSpPr/>
          <p:nvPr/>
        </p:nvSpPr>
        <p:spPr>
          <a:xfrm>
            <a:off x="4794378" y="1331527"/>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4941698" y="1487645"/>
            <a:ext cx="241369" cy="20586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矩形 40"/>
          <p:cNvSpPr/>
          <p:nvPr/>
        </p:nvSpPr>
        <p:spPr>
          <a:xfrm>
            <a:off x="4572000" y="1096463"/>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p:cNvSpPr/>
          <p:nvPr/>
        </p:nvSpPr>
        <p:spPr>
          <a:xfrm>
            <a:off x="4602230" y="2317237"/>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413049" y="2759227"/>
            <a:ext cx="3580304" cy="553085"/>
          </a:xfrm>
          <a:prstGeom prst="rect">
            <a:avLst/>
          </a:prstGeom>
        </p:spPr>
        <p:txBody>
          <a:bodyPr wrap="square">
            <a:spAutoFit/>
          </a:bodyPr>
          <a:lstStyle/>
          <a:p>
            <a:pPr algn="l">
              <a:lnSpc>
                <a:spcPct val="150000"/>
              </a:lnSpc>
              <a:buClrTx/>
              <a:buSzTx/>
              <a:buFontTx/>
            </a:pPr>
            <a:r>
              <a:rPr sz="1000" kern="0">
                <a:solidFill>
                  <a:schemeClr val="tx1">
                    <a:lumMod val="65000"/>
                    <a:lumOff val="35000"/>
                  </a:schemeClr>
                </a:solidFill>
                <a:latin typeface="思源黑体 CN Normal" panose="020B0400000000000000" charset="-122"/>
                <a:sym typeface="思源黑体 CN Normal" panose="020B0400000000000000" charset="-122"/>
              </a:rPr>
              <a:t>Optimize login authentication logic, reduce response times, and optimize server-side performance.</a:t>
            </a:r>
          </a:p>
        </p:txBody>
      </p:sp>
      <p:sp>
        <p:nvSpPr>
          <p:cNvPr id="44" name="矩形 43"/>
          <p:cNvSpPr/>
          <p:nvPr/>
        </p:nvSpPr>
        <p:spPr>
          <a:xfrm>
            <a:off x="5409934" y="2498049"/>
            <a:ext cx="2009992" cy="583565"/>
          </a:xfrm>
          <a:prstGeom prst="rect">
            <a:avLst/>
          </a:prstGeom>
        </p:spPr>
        <p:txBody>
          <a:bodyPr wrap="square">
            <a:spAutoFit/>
          </a:bodyPr>
          <a:lstStyle/>
          <a:p>
            <a:pPr defTabSz="914400"/>
            <a:r>
              <a:rPr lang="en-US" sz="1600">
                <a:ln w="19050">
                  <a:noFill/>
                </a:ln>
                <a:solidFill>
                  <a:srgbClr val="223250"/>
                </a:solidFill>
                <a:latin typeface="+mj-ea"/>
                <a:ea typeface="+mj-ea"/>
                <a:sym typeface="+mn-lt"/>
              </a:rPr>
              <a:t>S</a:t>
            </a:r>
            <a:r>
              <a:rPr sz="1600">
                <a:ln w="19050">
                  <a:noFill/>
                </a:ln>
                <a:solidFill>
                  <a:srgbClr val="223250"/>
                </a:solidFill>
                <a:latin typeface="+mj-ea"/>
                <a:ea typeface="+mj-ea"/>
                <a:sym typeface="+mn-lt"/>
              </a:rPr>
              <a:t>olution</a:t>
            </a:r>
            <a:r>
              <a:rPr lang="en-US" sz="1600">
                <a:ln w="19050">
                  <a:noFill/>
                </a:ln>
                <a:solidFill>
                  <a:srgbClr val="223250"/>
                </a:solidFill>
                <a:latin typeface="+mj-ea"/>
                <a:ea typeface="+mj-ea"/>
                <a:sym typeface="+mn-lt"/>
              </a:rPr>
              <a:t> 2</a:t>
            </a:r>
          </a:p>
          <a:p>
            <a:pPr defTabSz="914400"/>
            <a:r>
              <a:rPr lang="zh-CN" altLang="en-US" sz="1600">
                <a:ln w="19050">
                  <a:noFill/>
                </a:ln>
                <a:solidFill>
                  <a:srgbClr val="223250"/>
                </a:solidFill>
                <a:latin typeface="+mj-ea"/>
                <a:ea typeface="+mj-ea"/>
                <a:sym typeface="+mn-lt"/>
              </a:rPr>
              <a:t> </a:t>
            </a:r>
          </a:p>
        </p:txBody>
      </p:sp>
      <p:sp>
        <p:nvSpPr>
          <p:cNvPr id="45" name="椭圆 44"/>
          <p:cNvSpPr/>
          <p:nvPr/>
        </p:nvSpPr>
        <p:spPr>
          <a:xfrm>
            <a:off x="4794378" y="2552301"/>
            <a:ext cx="536010" cy="5360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72000" y="2317237"/>
            <a:ext cx="70069"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4602230" y="3538011"/>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413049" y="3980001"/>
            <a:ext cx="3580304" cy="553085"/>
          </a:xfrm>
          <a:prstGeom prst="rect">
            <a:avLst/>
          </a:prstGeom>
        </p:spPr>
        <p:txBody>
          <a:bodyPr wrap="square">
            <a:spAutoFit/>
          </a:bodyPr>
          <a:lstStyle/>
          <a:p>
            <a:pPr algn="l">
              <a:lnSpc>
                <a:spcPct val="150000"/>
              </a:lnSpc>
              <a:buClrTx/>
              <a:buSzTx/>
              <a:buFontTx/>
            </a:pPr>
            <a:r>
              <a:rPr sz="1000" kern="0">
                <a:solidFill>
                  <a:schemeClr val="tx1">
                    <a:lumMod val="65000"/>
                    <a:lumOff val="35000"/>
                  </a:schemeClr>
                </a:solidFill>
                <a:latin typeface="思源黑体 CN Normal" panose="020B0400000000000000" charset="-122"/>
                <a:sym typeface="思源黑体 CN Normal" panose="020B0400000000000000" charset="-122"/>
              </a:rPr>
              <a:t>Optimize the code to reduce unnecessary resource usage and improve loading efficiency.</a:t>
            </a:r>
          </a:p>
        </p:txBody>
      </p:sp>
      <p:sp>
        <p:nvSpPr>
          <p:cNvPr id="49" name="矩形 48"/>
          <p:cNvSpPr/>
          <p:nvPr/>
        </p:nvSpPr>
        <p:spPr>
          <a:xfrm>
            <a:off x="5410200" y="3718560"/>
            <a:ext cx="2836545" cy="337185"/>
          </a:xfrm>
          <a:prstGeom prst="rect">
            <a:avLst/>
          </a:prstGeom>
        </p:spPr>
        <p:txBody>
          <a:bodyPr wrap="square">
            <a:spAutoFit/>
          </a:bodyPr>
          <a:lstStyle/>
          <a:p>
            <a:pPr defTabSz="914400"/>
            <a:r>
              <a:rPr lang="en-US" sz="1600">
                <a:ln w="19050">
                  <a:noFill/>
                </a:ln>
                <a:solidFill>
                  <a:srgbClr val="223250"/>
                </a:solidFill>
                <a:latin typeface="+mj-ea"/>
                <a:ea typeface="+mj-ea"/>
                <a:sym typeface="+mn-lt"/>
              </a:rPr>
              <a:t>S</a:t>
            </a:r>
            <a:r>
              <a:rPr sz="1600">
                <a:ln w="19050">
                  <a:noFill/>
                </a:ln>
                <a:solidFill>
                  <a:srgbClr val="223250"/>
                </a:solidFill>
                <a:latin typeface="+mj-ea"/>
                <a:ea typeface="+mj-ea"/>
                <a:sym typeface="+mn-lt"/>
              </a:rPr>
              <a:t>olution</a:t>
            </a:r>
            <a:r>
              <a:rPr lang="en-US" sz="1600">
                <a:ln w="19050">
                  <a:noFill/>
                </a:ln>
                <a:solidFill>
                  <a:srgbClr val="223250"/>
                </a:solidFill>
                <a:latin typeface="+mj-ea"/>
                <a:ea typeface="+mj-ea"/>
                <a:sym typeface="+mn-lt"/>
              </a:rPr>
              <a:t> 3</a:t>
            </a:r>
            <a:endParaRPr lang="zh-CN" altLang="en-US" sz="1600">
              <a:ln w="19050">
                <a:noFill/>
              </a:ln>
              <a:solidFill>
                <a:srgbClr val="223250"/>
              </a:solidFill>
              <a:latin typeface="+mj-ea"/>
              <a:ea typeface="+mj-ea"/>
              <a:sym typeface="+mn-lt"/>
            </a:endParaRPr>
          </a:p>
        </p:txBody>
      </p:sp>
      <p:sp>
        <p:nvSpPr>
          <p:cNvPr id="50" name="椭圆 49"/>
          <p:cNvSpPr/>
          <p:nvPr/>
        </p:nvSpPr>
        <p:spPr>
          <a:xfrm>
            <a:off x="4794378" y="3773075"/>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72000" y="3538011"/>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4925576" y="2704650"/>
            <a:ext cx="273614" cy="231313"/>
            <a:chOff x="4925576" y="2704650"/>
            <a:chExt cx="273614" cy="231313"/>
          </a:xfrm>
        </p:grpSpPr>
        <p:sp>
          <p:nvSpPr>
            <p:cNvPr id="53"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55" name="组合 54"/>
          <p:cNvGrpSpPr/>
          <p:nvPr/>
        </p:nvGrpSpPr>
        <p:grpSpPr>
          <a:xfrm>
            <a:off x="4916100" y="3927925"/>
            <a:ext cx="292566" cy="219103"/>
            <a:chOff x="4916100" y="3927925"/>
            <a:chExt cx="292566" cy="219103"/>
          </a:xfrm>
        </p:grpSpPr>
        <p:sp>
          <p:nvSpPr>
            <p:cNvPr id="56"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 name="矩形 3"/>
          <p:cNvSpPr/>
          <p:nvPr>
            <p:custDataLst>
              <p:tags r:id="rId1"/>
            </p:custDataLst>
          </p:nvPr>
        </p:nvSpPr>
        <p:spPr>
          <a:xfrm>
            <a:off x="301625" y="125730"/>
            <a:ext cx="7656830" cy="460375"/>
          </a:xfrm>
          <a:prstGeom prst="rect">
            <a:avLst/>
          </a:prstGeom>
          <a:noFill/>
          <a:ln>
            <a:noFill/>
          </a:ln>
        </p:spPr>
        <p:txBody>
          <a:bodyPr wrap="square" rtlCol="0">
            <a:spAutoFit/>
          </a:bodyPr>
          <a:lstStyle/>
          <a:p>
            <a:pPr defTabSz="914400"/>
            <a:r>
              <a:rPr lang="en-US" sz="2400">
                <a:ln w="38100">
                  <a:noFill/>
                </a:ln>
                <a:solidFill>
                  <a:srgbClr val="223250"/>
                </a:solidFill>
                <a:latin typeface="+mj-ea"/>
                <a:ea typeface="+mj-ea"/>
                <a:sym typeface="+mn-lt"/>
              </a:rPr>
              <a:t>A</a:t>
            </a:r>
            <a:r>
              <a:rPr lang="zh-CN" altLang="en-US" sz="2400">
                <a:ln w="38100">
                  <a:noFill/>
                </a:ln>
                <a:solidFill>
                  <a:srgbClr val="223250"/>
                </a:solidFill>
                <a:latin typeface="+mj-ea"/>
                <a:ea typeface="+mj-ea"/>
                <a:sym typeface="+mn-lt"/>
              </a:rPr>
              <a:t>pp testing</a:t>
            </a:r>
          </a:p>
        </p:txBody>
      </p:sp>
      <p:sp>
        <p:nvSpPr>
          <p:cNvPr id="6" name="文本框 5"/>
          <p:cNvSpPr txBox="1"/>
          <p:nvPr>
            <p:custDataLst>
              <p:tags r:id="rId2"/>
            </p:custDataLst>
          </p:nvPr>
        </p:nvSpPr>
        <p:spPr>
          <a:xfrm>
            <a:off x="314325" y="558800"/>
            <a:ext cx="1798955" cy="165735"/>
          </a:xfrm>
          <a:prstGeom prst="rect">
            <a:avLst/>
          </a:prstGeom>
          <a:noFill/>
        </p:spPr>
        <p:txBody>
          <a:bodyPr wrap="square" rtlCol="0">
            <a:no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rgbClr val="223250"/>
                </a:solidFill>
                <a:sym typeface="+mn-ea"/>
              </a:rPr>
              <a:t>应用测试</a:t>
            </a:r>
            <a:endParaRPr lang="zh-CN" altLang="en-US" sz="900">
              <a:solidFill>
                <a:schemeClr val="tx1">
                  <a:lumMod val="75000"/>
                  <a:lumOff val="25000"/>
                </a:schemeClr>
              </a:solidFill>
            </a:endParaRPr>
          </a:p>
        </p:txBody>
      </p:sp>
      <p:sp>
        <p:nvSpPr>
          <p:cNvPr id="81" name="文本框 80"/>
          <p:cNvSpPr txBox="1"/>
          <p:nvPr/>
        </p:nvSpPr>
        <p:spPr>
          <a:xfrm>
            <a:off x="315595" y="1400810"/>
            <a:ext cx="3371850" cy="3519805"/>
          </a:xfrm>
          <a:prstGeom prst="rect">
            <a:avLst/>
          </a:prstGeom>
          <a:noFill/>
        </p:spPr>
        <p:txBody>
          <a:bodyPr wrap="square" rtlCol="0">
            <a:noAutofit/>
          </a:bodyPr>
          <a:lstStyle/>
          <a:p>
            <a:pPr algn="l" defTabSz="914400">
              <a:buClrTx/>
              <a:buSzTx/>
              <a:buFontTx/>
            </a:pPr>
            <a:r>
              <a:rPr lang="zh-CN" altLang="en-US" sz="1400">
                <a:ln w="19050">
                  <a:noFill/>
                </a:ln>
                <a:solidFill>
                  <a:srgbClr val="223250"/>
                </a:solidFill>
                <a:latin typeface="+mj-ea"/>
                <a:ea typeface="+mj-ea"/>
              </a:rPr>
              <a:t>Problem 1: On some devices, the chat interface is displayed abnormally.</a:t>
            </a:r>
          </a:p>
          <a:p>
            <a:endParaRPr lang="zh-CN" altLang="en-US" sz="1600"/>
          </a:p>
          <a:p>
            <a:endParaRPr lang="zh-CN" altLang="en-US" sz="1600"/>
          </a:p>
          <a:p>
            <a:pPr algn="l" defTabSz="914400">
              <a:buClrTx/>
              <a:buSzTx/>
              <a:buFontTx/>
            </a:pPr>
            <a:r>
              <a:rPr lang="zh-CN" altLang="en-US" sz="1400">
                <a:ln w="19050">
                  <a:noFill/>
                </a:ln>
                <a:solidFill>
                  <a:srgbClr val="223250"/>
                </a:solidFill>
                <a:latin typeface="+mj-ea"/>
                <a:ea typeface="+mj-ea"/>
              </a:rPr>
              <a:t>Problem 2: In some cases, the login authentication response time is long.</a:t>
            </a:r>
          </a:p>
          <a:p>
            <a:endParaRPr lang="zh-CN" altLang="en-US" sz="1600"/>
          </a:p>
          <a:p>
            <a:endParaRPr lang="zh-CN" altLang="en-US" sz="1600"/>
          </a:p>
          <a:p>
            <a:pPr algn="l" defTabSz="914400">
              <a:buClrTx/>
              <a:buSzTx/>
              <a:buFontTx/>
            </a:pPr>
            <a:r>
              <a:rPr lang="zh-CN" altLang="en-US" sz="1400">
                <a:ln w="19050">
                  <a:noFill/>
                </a:ln>
                <a:solidFill>
                  <a:srgbClr val="223250"/>
                </a:solidFill>
                <a:latin typeface="+mj-ea"/>
                <a:ea typeface="+mj-ea"/>
              </a:rPr>
              <a:t>Problem 3: Apps load slowly on low-end devices.</a:t>
            </a:r>
          </a:p>
        </p:txBody>
      </p:sp>
      <p:sp>
        <p:nvSpPr>
          <p:cNvPr id="82" name="右箭头 81"/>
          <p:cNvSpPr/>
          <p:nvPr/>
        </p:nvSpPr>
        <p:spPr>
          <a:xfrm>
            <a:off x="3800475" y="1533525"/>
            <a:ext cx="523875"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右箭头 82"/>
          <p:cNvSpPr/>
          <p:nvPr>
            <p:custDataLst>
              <p:tags r:id="rId3"/>
            </p:custDataLst>
          </p:nvPr>
        </p:nvSpPr>
        <p:spPr>
          <a:xfrm>
            <a:off x="3822700" y="2709545"/>
            <a:ext cx="523875"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右箭头 83"/>
          <p:cNvSpPr/>
          <p:nvPr>
            <p:custDataLst>
              <p:tags r:id="rId4"/>
            </p:custDataLst>
          </p:nvPr>
        </p:nvSpPr>
        <p:spPr>
          <a:xfrm>
            <a:off x="3820160" y="3918585"/>
            <a:ext cx="523875"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21"/>
          <p:cNvSpPr/>
          <p:nvPr>
            <p:custDataLst>
              <p:tags r:id="rId5"/>
            </p:custDataLst>
          </p:nvPr>
        </p:nvSpPr>
        <p:spPr>
          <a:xfrm>
            <a:off x="2895600" y="410210"/>
            <a:ext cx="3422650" cy="471805"/>
          </a:xfrm>
          <a:prstGeom prst="roundRect">
            <a:avLst>
              <a:gd name="adj" fmla="val 50000"/>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r>
              <a:rPr lang="en-US" altLang="zh-CN" b="1">
                <a:latin typeface="+mj-ea"/>
                <a:ea typeface="+mj-ea"/>
              </a:rPr>
              <a:t>Test problems &amp; solutions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372745" y="1741805"/>
            <a:ext cx="4764405" cy="2847975"/>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indent="0">
              <a:lnSpc>
                <a:spcPct val="150000"/>
              </a:lnSpc>
              <a:buNone/>
            </a:pPr>
            <a:r>
              <a:rPr lang="zh-CN" altLang="en-US" sz="1400">
                <a:latin typeface="Franklin Gothic Demi" panose="020B0703020102020204" charset="0"/>
                <a:cs typeface="Franklin Gothic Demi" panose="020B0703020102020204" charset="0"/>
              </a:rPr>
              <a:t>During the testing period, we focus on functional testing, user interface testing, compatibility and performance testing to ensure the stability, reliability and user experience of the App. Through systematic test methods and the execution of test cases, we have verified various functions of the App and solved some potential problems and improvement points. The test results show that the Pet Doctor App </a:t>
            </a:r>
            <a:r>
              <a:rPr lang="zh-CN" altLang="en-US" sz="1400" b="1">
                <a:solidFill>
                  <a:srgbClr val="EFAE5C"/>
                </a:solidFill>
                <a:latin typeface="Franklin Gothic Demi" panose="020B0703020102020204" charset="0"/>
                <a:cs typeface="Franklin Gothic Demi" panose="020B0703020102020204" charset="0"/>
              </a:rPr>
              <a:t>performs well in all aspects</a:t>
            </a:r>
            <a:r>
              <a:rPr lang="zh-CN" altLang="en-US" sz="1400">
                <a:latin typeface="Franklin Gothic Demi" panose="020B0703020102020204" charset="0"/>
                <a:cs typeface="Franklin Gothic Demi" panose="020B0703020102020204" charset="0"/>
              </a:rPr>
              <a:t> and has </a:t>
            </a:r>
            <a:r>
              <a:rPr lang="zh-CN" altLang="en-US" sz="1400" b="1">
                <a:solidFill>
                  <a:srgbClr val="EFAE5C"/>
                </a:solidFill>
                <a:latin typeface="Franklin Gothic Demi" panose="020B0703020102020204" charset="0"/>
                <a:cs typeface="Franklin Gothic Demi" panose="020B0703020102020204" charset="0"/>
              </a:rPr>
              <a:t>met the expected quality standards</a:t>
            </a:r>
            <a:r>
              <a:rPr lang="zh-CN" altLang="en-US" sz="1400">
                <a:latin typeface="Franklin Gothic Demi" panose="020B0703020102020204" charset="0"/>
                <a:cs typeface="Franklin Gothic Demi" panose="020B0703020102020204" charset="0"/>
              </a:rPr>
              <a:t>.</a:t>
            </a:r>
          </a:p>
        </p:txBody>
      </p:sp>
      <p:sp>
        <p:nvSpPr>
          <p:cNvPr id="22" name="矩形: 圆角 21"/>
          <p:cNvSpPr/>
          <p:nvPr/>
        </p:nvSpPr>
        <p:spPr>
          <a:xfrm>
            <a:off x="1360170" y="1082040"/>
            <a:ext cx="2223135" cy="471805"/>
          </a:xfrm>
          <a:prstGeom prst="roundRect">
            <a:avLst>
              <a:gd name="adj" fmla="val 50000"/>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r>
              <a:rPr lang="en-US" altLang="zh-CN" b="1">
                <a:latin typeface="+mj-ea"/>
                <a:ea typeface="+mj-ea"/>
              </a:rPr>
              <a:t>Test summary</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2.5</a:t>
              </a:r>
            </a:p>
          </p:txBody>
        </p:sp>
      </p:grpSp>
      <p:sp>
        <p:nvSpPr>
          <p:cNvPr id="3" name="文本框 2"/>
          <p:cNvSpPr txBox="1"/>
          <p:nvPr>
            <p:custDataLst>
              <p:tags r:id="rId1"/>
            </p:custDataLst>
          </p:nvPr>
        </p:nvSpPr>
        <p:spPr>
          <a:xfrm>
            <a:off x="314325" y="558800"/>
            <a:ext cx="1798955" cy="165735"/>
          </a:xfrm>
          <a:prstGeom prst="rect">
            <a:avLst/>
          </a:prstGeom>
          <a:noFill/>
        </p:spPr>
        <p:txBody>
          <a:bodyPr wrap="square" rtlCol="0">
            <a:no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rgbClr val="223250"/>
                </a:solidFill>
                <a:sym typeface="+mn-ea"/>
              </a:rPr>
              <a:t>应用测试</a:t>
            </a:r>
            <a:endParaRPr lang="zh-CN" altLang="en-US" sz="900">
              <a:solidFill>
                <a:schemeClr val="tx1">
                  <a:lumMod val="75000"/>
                  <a:lumOff val="25000"/>
                </a:schemeClr>
              </a:solidFill>
            </a:endParaRPr>
          </a:p>
        </p:txBody>
      </p:sp>
      <p:sp>
        <p:nvSpPr>
          <p:cNvPr id="4" name="矩形 3"/>
          <p:cNvSpPr/>
          <p:nvPr>
            <p:custDataLst>
              <p:tags r:id="rId2"/>
            </p:custDataLst>
          </p:nvPr>
        </p:nvSpPr>
        <p:spPr>
          <a:xfrm>
            <a:off x="301625" y="125730"/>
            <a:ext cx="7656830" cy="460375"/>
          </a:xfrm>
          <a:prstGeom prst="rect">
            <a:avLst/>
          </a:prstGeom>
          <a:noFill/>
          <a:ln>
            <a:noFill/>
          </a:ln>
        </p:spPr>
        <p:txBody>
          <a:bodyPr wrap="square" rtlCol="0">
            <a:spAutoFit/>
          </a:bodyPr>
          <a:lstStyle/>
          <a:p>
            <a:pPr defTabSz="914400"/>
            <a:r>
              <a:rPr lang="en-US" sz="2400">
                <a:ln w="38100">
                  <a:noFill/>
                </a:ln>
                <a:solidFill>
                  <a:srgbClr val="223250"/>
                </a:solidFill>
                <a:latin typeface="+mj-ea"/>
                <a:ea typeface="+mj-ea"/>
                <a:sym typeface="+mn-lt"/>
              </a:rPr>
              <a:t>A</a:t>
            </a:r>
            <a:r>
              <a:rPr lang="zh-CN" altLang="en-US" sz="2400">
                <a:ln w="38100">
                  <a:noFill/>
                </a:ln>
                <a:solidFill>
                  <a:srgbClr val="223250"/>
                </a:solidFill>
                <a:latin typeface="+mj-ea"/>
                <a:ea typeface="+mj-ea"/>
                <a:sym typeface="+mn-lt"/>
              </a:rPr>
              <a:t>pp testing</a:t>
            </a:r>
          </a:p>
        </p:txBody>
      </p:sp>
      <p:pic>
        <p:nvPicPr>
          <p:cNvPr id="102" name="图片 101"/>
          <p:cNvPicPr/>
          <p:nvPr/>
        </p:nvPicPr>
        <p:blipFill>
          <a:blip r:embed="rId4"/>
          <a:stretch>
            <a:fillRect/>
          </a:stretch>
        </p:blipFill>
        <p:spPr>
          <a:xfrm>
            <a:off x="5281295" y="1361440"/>
            <a:ext cx="3562985" cy="303022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685" y="1838960"/>
            <a:ext cx="7129145" cy="1568450"/>
          </a:xfrm>
          <a:prstGeom prst="rect">
            <a:avLst/>
          </a:prstGeom>
        </p:spPr>
        <p:txBody>
          <a:bodyPr wrap="square">
            <a:spAutoFit/>
          </a:bodyPr>
          <a:lstStyle/>
          <a:p>
            <a:pPr defTabSz="914400"/>
            <a:r>
              <a:rPr lang="zh-CN" altLang="en-US" sz="3200">
                <a:ln w="38100">
                  <a:noFill/>
                </a:ln>
                <a:solidFill>
                  <a:srgbClr val="223250"/>
                </a:solidFill>
                <a:latin typeface="+mj-ea"/>
                <a:ea typeface="+mj-ea"/>
                <a:sym typeface="+mn-lt"/>
              </a:rPr>
              <a:t>User experience </a:t>
            </a:r>
            <a:r>
              <a:rPr lang="en-US" altLang="zh-CN" sz="3200">
                <a:ln w="38100">
                  <a:noFill/>
                </a:ln>
                <a:solidFill>
                  <a:srgbClr val="223250"/>
                </a:solidFill>
                <a:latin typeface="+mj-ea"/>
                <a:ea typeface="+mj-ea"/>
                <a:sym typeface="+mn-lt"/>
              </a:rPr>
              <a:t>&amp;</a:t>
            </a:r>
          </a:p>
          <a:p>
            <a:pPr defTabSz="914400"/>
            <a:r>
              <a:rPr lang="zh-CN" altLang="en-US" sz="3200">
                <a:ln w="38100">
                  <a:noFill/>
                </a:ln>
                <a:solidFill>
                  <a:srgbClr val="223250"/>
                </a:solidFill>
                <a:latin typeface="+mj-ea"/>
                <a:ea typeface="+mj-ea"/>
                <a:sym typeface="+mn-lt"/>
              </a:rPr>
              <a:t>improvement effects</a:t>
            </a:r>
          </a:p>
          <a:p>
            <a:pPr defTabSz="914400"/>
            <a:endParaRPr lang="zh-CN" altLang="en-US" sz="3200" b="1" i="0">
              <a:ln w="38100">
                <a:noFill/>
              </a:ln>
              <a:solidFill>
                <a:srgbClr val="223250"/>
              </a:solidFill>
              <a:effectLst/>
              <a:latin typeface="+mj-ea"/>
              <a:ea typeface="+mj-ea"/>
              <a:sym typeface="+mn-lt"/>
            </a:endParaRP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8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3</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182534"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THREE</a:t>
            </a:r>
            <a:endParaRPr lang="zh-CN" altLang="en-US" sz="1100">
              <a:latin typeface="+mj-ea"/>
              <a:ea typeface="+mj-ea"/>
            </a:endParaRPr>
          </a:p>
        </p:txBody>
      </p: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
        <p:nvSpPr>
          <p:cNvPr id="10" name="文本框 9"/>
          <p:cNvSpPr txBox="1"/>
          <p:nvPr>
            <p:custDataLst>
              <p:tags r:id="rId2"/>
            </p:custDataLst>
          </p:nvPr>
        </p:nvSpPr>
        <p:spPr>
          <a:xfrm rot="5400000">
            <a:off x="-819477" y="2485152"/>
            <a:ext cx="2502555" cy="24511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Pet Doctor APP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8599714" y="1015713"/>
            <a:ext cx="544286" cy="3337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72745" y="1555115"/>
            <a:ext cx="4275455" cy="3034665"/>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marL="171450" indent="-171450">
              <a:lnSpc>
                <a:spcPct val="150000"/>
              </a:lnSpc>
              <a:buFont typeface="Arial" panose="020B0604020202020204" pitchFamily="34" charset="0"/>
              <a:buChar char="•"/>
            </a:pPr>
            <a:r>
              <a:rPr lang="en-US" altLang="zh-CN" sz="1400" dirty="0">
                <a:latin typeface="Franklin Gothic Demi" panose="020B0703020102020204" charset="0"/>
                <a:cs typeface="Franklin Gothic Demi" panose="020B0703020102020204" charset="0"/>
              </a:rPr>
              <a:t>C</a:t>
            </a:r>
            <a:r>
              <a:rPr lang="zh-CN" altLang="en-US" sz="1400" dirty="0">
                <a:latin typeface="Franklin Gothic Demi" panose="020B0703020102020204" charset="0"/>
                <a:cs typeface="Franklin Gothic Demi" panose="020B0703020102020204" charset="0"/>
              </a:rPr>
              <a:t>hat interface is </a:t>
            </a:r>
            <a:r>
              <a:rPr lang="zh-CN" altLang="en-US" sz="1400" b="1" dirty="0">
                <a:solidFill>
                  <a:srgbClr val="92D050"/>
                </a:solidFill>
                <a:latin typeface="Franklin Gothic Demi" panose="020B0703020102020204" charset="0"/>
                <a:cs typeface="Franklin Gothic Demi" panose="020B0703020102020204" charset="0"/>
              </a:rPr>
              <a:t>beautifully designed and easy to use</a:t>
            </a:r>
            <a:r>
              <a:rPr lang="zh-CN" altLang="en-US" sz="1400" dirty="0">
                <a:latin typeface="Franklin Gothic Demi" panose="020B0703020102020204" charset="0"/>
                <a:cs typeface="Franklin Gothic Demi" panose="020B0703020102020204" charset="0"/>
              </a:rPr>
              <a:t>, making consulting a pet doctor simple and enjoyable.</a:t>
            </a:r>
          </a:p>
          <a:p>
            <a:pPr marL="171450" indent="-171450">
              <a:lnSpc>
                <a:spcPct val="150000"/>
              </a:lnSpc>
              <a:buFont typeface="Arial" panose="020B0604020202020204" pitchFamily="34" charset="0"/>
              <a:buChar char="•"/>
            </a:pPr>
            <a:r>
              <a:rPr lang="zh-CN" altLang="en-US" sz="1400" dirty="0">
                <a:latin typeface="Franklin Gothic Demi" panose="020B0703020102020204" charset="0"/>
                <a:cs typeface="Franklin Gothic Demi" panose="020B0703020102020204" charset="0"/>
              </a:rPr>
              <a:t>Users appreciate the features of the personal page, especially </a:t>
            </a:r>
            <a:r>
              <a:rPr lang="zh-CN" altLang="en-US" sz="1400" b="1" dirty="0">
                <a:solidFill>
                  <a:srgbClr val="92D050"/>
                </a:solidFill>
                <a:latin typeface="Franklin Gothic Demi" panose="020B0703020102020204" charset="0"/>
                <a:cs typeface="Franklin Gothic Demi" panose="020B0703020102020204" charset="0"/>
              </a:rPr>
              <a:t>pet health profile management</a:t>
            </a:r>
            <a:r>
              <a:rPr lang="zh-CN" altLang="en-US" sz="1400" dirty="0">
                <a:latin typeface="Franklin Gothic Demi" panose="020B0703020102020204" charset="0"/>
                <a:cs typeface="Franklin Gothic Demi" panose="020B0703020102020204" charset="0"/>
              </a:rPr>
              <a:t>, which can help them better manage their pet's health information.</a:t>
            </a:r>
          </a:p>
          <a:p>
            <a:pPr marL="171450" indent="-171450">
              <a:lnSpc>
                <a:spcPct val="150000"/>
              </a:lnSpc>
              <a:buFont typeface="Arial" panose="020B0604020202020204" pitchFamily="34" charset="0"/>
              <a:buChar char="•"/>
            </a:pPr>
            <a:r>
              <a:rPr lang="zh-CN" altLang="en-US" sz="1400" dirty="0">
                <a:latin typeface="Franklin Gothic Demi" panose="020B0703020102020204" charset="0"/>
                <a:cs typeface="Franklin Gothic Demi" panose="020B0703020102020204" charset="0"/>
              </a:rPr>
              <a:t>Users say the design of the login interface is </a:t>
            </a:r>
            <a:r>
              <a:rPr lang="zh-CN" altLang="en-US" sz="1400" b="1" dirty="0">
                <a:solidFill>
                  <a:srgbClr val="92D050"/>
                </a:solidFill>
                <a:latin typeface="Franklin Gothic Demi" panose="020B0703020102020204" charset="0"/>
                <a:cs typeface="Franklin Gothic Demi" panose="020B0703020102020204" charset="0"/>
              </a:rPr>
              <a:t>simple and intuitive</a:t>
            </a:r>
            <a:r>
              <a:rPr lang="zh-CN" altLang="en-US" sz="1400" dirty="0">
                <a:latin typeface="Franklin Gothic Demi" panose="020B0703020102020204" charset="0"/>
                <a:cs typeface="Franklin Gothic Demi" panose="020B0703020102020204" charset="0"/>
              </a:rPr>
              <a:t>, allowing them to easily authenticate and log in.</a:t>
            </a:r>
          </a:p>
          <a:p>
            <a:pPr marL="171450" indent="-171450">
              <a:lnSpc>
                <a:spcPct val="150000"/>
              </a:lnSpc>
              <a:buFont typeface="Arial" panose="020B0604020202020204" pitchFamily="34" charset="0"/>
              <a:buChar char="•"/>
            </a:pPr>
            <a:endParaRPr lang="zh-CN" altLang="en-US" sz="1400" dirty="0">
              <a:latin typeface="Franklin Gothic Demi" panose="020B0703020102020204" charset="0"/>
              <a:cs typeface="Franklin Gothic Demi" panose="020B0703020102020204" charset="0"/>
            </a:endParaRPr>
          </a:p>
        </p:txBody>
      </p:sp>
      <p:sp>
        <p:nvSpPr>
          <p:cNvPr id="22" name="矩形: 圆角 21"/>
          <p:cNvSpPr/>
          <p:nvPr/>
        </p:nvSpPr>
        <p:spPr>
          <a:xfrm>
            <a:off x="1318895" y="1127125"/>
            <a:ext cx="1968500" cy="334010"/>
          </a:xfrm>
          <a:prstGeom prst="roundRect">
            <a:avLst>
              <a:gd name="adj" fmla="val 50000"/>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r>
              <a:rPr lang="en-US" altLang="zh-CN" b="1" dirty="0">
                <a:latin typeface="+mj-ea"/>
                <a:ea typeface="+mj-ea"/>
              </a:rPr>
              <a:t>User feedback</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3.1</a:t>
              </a:r>
            </a:p>
          </p:txBody>
        </p:sp>
      </p:grpSp>
      <p:sp>
        <p:nvSpPr>
          <p:cNvPr id="3" name="文本框 2"/>
          <p:cNvSpPr txBox="1"/>
          <p:nvPr>
            <p:custDataLst>
              <p:tags r:id="rId1"/>
            </p:custDataLst>
          </p:nvPr>
        </p:nvSpPr>
        <p:spPr>
          <a:xfrm>
            <a:off x="314325" y="558800"/>
            <a:ext cx="612394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chemeClr val="tx1">
                    <a:lumMod val="75000"/>
                    <a:lumOff val="25000"/>
                  </a:schemeClr>
                </a:solidFill>
              </a:rPr>
              <a:t>用户体验及改善效果</a:t>
            </a:r>
          </a:p>
        </p:txBody>
      </p:sp>
      <p:sp>
        <p:nvSpPr>
          <p:cNvPr id="4" name="矩形 3"/>
          <p:cNvSpPr/>
          <p:nvPr>
            <p:custDataLst>
              <p:tags r:id="rId2"/>
            </p:custDataLst>
          </p:nvPr>
        </p:nvSpPr>
        <p:spPr>
          <a:xfrm>
            <a:off x="301625" y="125730"/>
            <a:ext cx="6579235"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User experience </a:t>
            </a:r>
            <a:r>
              <a:rPr lang="en-US" altLang="zh-CN" sz="2400">
                <a:ln w="38100">
                  <a:noFill/>
                </a:ln>
                <a:solidFill>
                  <a:srgbClr val="223250"/>
                </a:solidFill>
                <a:latin typeface="+mj-ea"/>
                <a:ea typeface="+mj-ea"/>
                <a:sym typeface="+mn-lt"/>
              </a:rPr>
              <a:t>&amp; </a:t>
            </a:r>
            <a:r>
              <a:rPr lang="zh-CN" altLang="en-US" sz="2400">
                <a:ln w="38100">
                  <a:noFill/>
                </a:ln>
                <a:solidFill>
                  <a:srgbClr val="223250"/>
                </a:solidFill>
                <a:latin typeface="+mj-ea"/>
                <a:ea typeface="+mj-ea"/>
                <a:sym typeface="+mn-lt"/>
              </a:rPr>
              <a:t>improvement effects</a:t>
            </a:r>
          </a:p>
        </p:txBody>
      </p:sp>
      <p:pic>
        <p:nvPicPr>
          <p:cNvPr id="7" name="图片 6" descr="1_UbeT74oIf3JlX1YRu90EKA"/>
          <p:cNvPicPr>
            <a:picLocks noChangeAspect="1"/>
          </p:cNvPicPr>
          <p:nvPr/>
        </p:nvPicPr>
        <p:blipFill>
          <a:blip r:embed="rId4"/>
          <a:stretch>
            <a:fillRect/>
          </a:stretch>
        </p:blipFill>
        <p:spPr>
          <a:xfrm>
            <a:off x="4799330" y="1461135"/>
            <a:ext cx="3684905" cy="24574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8599714" y="1015713"/>
            <a:ext cx="544286" cy="3337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72745" y="1555115"/>
            <a:ext cx="4275455" cy="3034665"/>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marL="171450" indent="-171450">
              <a:lnSpc>
                <a:spcPct val="150000"/>
              </a:lnSpc>
              <a:buFont typeface="Arial" panose="020B0604020202020204" pitchFamily="34" charset="0"/>
              <a:buChar char="•"/>
            </a:pPr>
            <a:r>
              <a:rPr lang="en-US" altLang="zh-CN" sz="1400" dirty="0">
                <a:latin typeface="Franklin Gothic Demi" panose="020B0703020102020204" charset="0"/>
                <a:cs typeface="Franklin Gothic Demi" panose="020B0703020102020204" charset="0"/>
              </a:rPr>
              <a:t>Lack of background image and color</a:t>
            </a:r>
            <a:endParaRPr lang="zh-CN" altLang="en-US" sz="1400" dirty="0">
              <a:latin typeface="Franklin Gothic Demi" panose="020B0703020102020204" charset="0"/>
              <a:cs typeface="Franklin Gothic Demi" panose="020B0703020102020204" charset="0"/>
            </a:endParaRPr>
          </a:p>
          <a:p>
            <a:pPr marL="171450" indent="-171450">
              <a:lnSpc>
                <a:spcPct val="150000"/>
              </a:lnSpc>
              <a:buFont typeface="Arial" panose="020B0604020202020204" pitchFamily="34" charset="0"/>
              <a:buChar char="•"/>
            </a:pPr>
            <a:r>
              <a:rPr lang="en-US" altLang="zh-CN" sz="1400" dirty="0">
                <a:latin typeface="Franklin Gothic Demi" panose="020B0703020102020204" charset="0"/>
                <a:cs typeface="Franklin Gothic Demi" panose="020B0703020102020204" charset="0"/>
              </a:rPr>
              <a:t>The initial button and bottom navigation color is </a:t>
            </a:r>
            <a:r>
              <a:rPr lang="en-US" altLang="zh-CN" sz="1400" dirty="0">
                <a:solidFill>
                  <a:srgbClr val="FF0000"/>
                </a:solidFill>
                <a:latin typeface="Franklin Gothic Demi" panose="020B0703020102020204" charset="0"/>
                <a:cs typeface="Franklin Gothic Demi" panose="020B0703020102020204" charset="0"/>
              </a:rPr>
              <a:t>too dark</a:t>
            </a:r>
            <a:r>
              <a:rPr lang="en-US" altLang="zh-CN" sz="1400" dirty="0">
                <a:latin typeface="Franklin Gothic Demi" panose="020B0703020102020204" charset="0"/>
                <a:cs typeface="Franklin Gothic Demi" panose="020B0703020102020204" charset="0"/>
              </a:rPr>
              <a:t>, which will make users feel a lit bit </a:t>
            </a:r>
            <a:r>
              <a:rPr lang="en-US" altLang="zh-CN" sz="1400" dirty="0">
                <a:solidFill>
                  <a:srgbClr val="FF0000"/>
                </a:solidFill>
                <a:latin typeface="Franklin Gothic Demi" panose="020B0703020102020204" charset="0"/>
                <a:cs typeface="Franklin Gothic Demi" panose="020B0703020102020204" charset="0"/>
              </a:rPr>
              <a:t>anxious</a:t>
            </a:r>
            <a:r>
              <a:rPr lang="en-US" altLang="zh-CN" sz="1400" dirty="0">
                <a:latin typeface="Franklin Gothic Demi" panose="020B0703020102020204" charset="0"/>
                <a:cs typeface="Franklin Gothic Demi" panose="020B0703020102020204" charset="0"/>
              </a:rPr>
              <a:t>.</a:t>
            </a:r>
            <a:endParaRPr lang="zh-CN" altLang="en-US" sz="1400" dirty="0">
              <a:latin typeface="Franklin Gothic Demi" panose="020B0703020102020204" charset="0"/>
              <a:cs typeface="Franklin Gothic Demi" panose="020B0703020102020204" charset="0"/>
            </a:endParaRPr>
          </a:p>
          <a:p>
            <a:pPr marL="171450" indent="-171450">
              <a:lnSpc>
                <a:spcPct val="150000"/>
              </a:lnSpc>
              <a:buFont typeface="Arial" panose="020B0604020202020204" pitchFamily="34" charset="0"/>
              <a:buChar char="•"/>
            </a:pPr>
            <a:r>
              <a:rPr lang="en-US" altLang="zh-CN" sz="1400" dirty="0">
                <a:latin typeface="Franklin Gothic Demi" panose="020B0703020102020204" charset="0"/>
                <a:cs typeface="Franklin Gothic Demi" panose="020B0703020102020204" charset="0"/>
              </a:rPr>
              <a:t>The doctor page </a:t>
            </a:r>
            <a:r>
              <a:rPr lang="en-US" altLang="zh-CN" sz="1400" dirty="0">
                <a:solidFill>
                  <a:srgbClr val="FF0000"/>
                </a:solidFill>
                <a:latin typeface="Franklin Gothic Demi" panose="020B0703020102020204" charset="0"/>
                <a:cs typeface="Franklin Gothic Demi" panose="020B0703020102020204" charset="0"/>
              </a:rPr>
              <a:t>lack of time reservation function</a:t>
            </a:r>
            <a:r>
              <a:rPr lang="en-US" altLang="zh-CN" sz="1400" dirty="0">
                <a:latin typeface="Franklin Gothic Demi" panose="020B0703020102020204" charset="0"/>
                <a:cs typeface="Franklin Gothic Demi" panose="020B0703020102020204" charset="0"/>
              </a:rPr>
              <a:t>, thus users may fail to make reservation with the doctors.</a:t>
            </a:r>
          </a:p>
          <a:p>
            <a:pPr marL="171450" indent="-171450">
              <a:lnSpc>
                <a:spcPct val="150000"/>
              </a:lnSpc>
              <a:buFont typeface="Arial" panose="020B0604020202020204" pitchFamily="34" charset="0"/>
              <a:buChar char="•"/>
            </a:pPr>
            <a:r>
              <a:rPr lang="en-US" altLang="zh-CN" sz="1400" dirty="0">
                <a:solidFill>
                  <a:srgbClr val="FF0000"/>
                </a:solidFill>
                <a:latin typeface="Franklin Gothic Demi" panose="020B0703020102020204" charset="0"/>
                <a:cs typeface="Franklin Gothic Demi" panose="020B0703020102020204" charset="0"/>
              </a:rPr>
              <a:t>Not enough functions</a:t>
            </a:r>
            <a:r>
              <a:rPr lang="en-US" altLang="zh-CN" sz="1400" dirty="0">
                <a:latin typeface="Franklin Gothic Demi" panose="020B0703020102020204" charset="0"/>
                <a:cs typeface="Franklin Gothic Demi" panose="020B0703020102020204" charset="0"/>
              </a:rPr>
              <a:t> for users to use.</a:t>
            </a:r>
            <a:endParaRPr lang="zh-CN" altLang="en-US" sz="1400" dirty="0">
              <a:latin typeface="Franklin Gothic Demi" panose="020B0703020102020204" charset="0"/>
              <a:cs typeface="Franklin Gothic Demi" panose="020B0703020102020204" charset="0"/>
            </a:endParaRPr>
          </a:p>
          <a:p>
            <a:pPr marL="171450" indent="-171450">
              <a:lnSpc>
                <a:spcPct val="150000"/>
              </a:lnSpc>
              <a:buFont typeface="Arial" panose="020B0604020202020204" pitchFamily="34" charset="0"/>
              <a:buChar char="•"/>
            </a:pPr>
            <a:endParaRPr lang="zh-CN" altLang="en-US" sz="1400" dirty="0">
              <a:latin typeface="Franklin Gothic Demi" panose="020B0703020102020204" charset="0"/>
              <a:cs typeface="Franklin Gothic Demi" panose="020B0703020102020204" charset="0"/>
            </a:endParaRPr>
          </a:p>
        </p:txBody>
      </p:sp>
      <p:sp>
        <p:nvSpPr>
          <p:cNvPr id="22" name="矩形: 圆角 21"/>
          <p:cNvSpPr/>
          <p:nvPr/>
        </p:nvSpPr>
        <p:spPr>
          <a:xfrm>
            <a:off x="1318895" y="1127125"/>
            <a:ext cx="1968500" cy="334010"/>
          </a:xfrm>
          <a:prstGeom prst="roundRect">
            <a:avLst>
              <a:gd name="adj" fmla="val 50000"/>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r>
              <a:rPr lang="en-US" altLang="zh-CN" b="1">
                <a:latin typeface="+mj-ea"/>
                <a:ea typeface="+mj-ea"/>
              </a:rPr>
              <a:t>User feedback</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3.1</a:t>
              </a:r>
            </a:p>
          </p:txBody>
        </p:sp>
      </p:grpSp>
      <p:sp>
        <p:nvSpPr>
          <p:cNvPr id="3" name="文本框 2"/>
          <p:cNvSpPr txBox="1"/>
          <p:nvPr>
            <p:custDataLst>
              <p:tags r:id="rId1"/>
            </p:custDataLst>
          </p:nvPr>
        </p:nvSpPr>
        <p:spPr>
          <a:xfrm>
            <a:off x="314325" y="558800"/>
            <a:ext cx="612394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chemeClr val="tx1">
                    <a:lumMod val="75000"/>
                    <a:lumOff val="25000"/>
                  </a:schemeClr>
                </a:solidFill>
              </a:rPr>
              <a:t>用户体验及改善效果</a:t>
            </a:r>
          </a:p>
        </p:txBody>
      </p:sp>
      <p:sp>
        <p:nvSpPr>
          <p:cNvPr id="4" name="矩形 3"/>
          <p:cNvSpPr/>
          <p:nvPr>
            <p:custDataLst>
              <p:tags r:id="rId2"/>
            </p:custDataLst>
          </p:nvPr>
        </p:nvSpPr>
        <p:spPr>
          <a:xfrm>
            <a:off x="301625" y="125730"/>
            <a:ext cx="6579235"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User experience </a:t>
            </a:r>
            <a:r>
              <a:rPr lang="en-US" altLang="zh-CN" sz="2400">
                <a:ln w="38100">
                  <a:noFill/>
                </a:ln>
                <a:solidFill>
                  <a:srgbClr val="223250"/>
                </a:solidFill>
                <a:latin typeface="+mj-ea"/>
                <a:ea typeface="+mj-ea"/>
                <a:sym typeface="+mn-lt"/>
              </a:rPr>
              <a:t>&amp; </a:t>
            </a:r>
            <a:r>
              <a:rPr lang="zh-CN" altLang="en-US" sz="2400">
                <a:ln w="38100">
                  <a:noFill/>
                </a:ln>
                <a:solidFill>
                  <a:srgbClr val="223250"/>
                </a:solidFill>
                <a:latin typeface="+mj-ea"/>
                <a:ea typeface="+mj-ea"/>
                <a:sym typeface="+mn-lt"/>
              </a:rPr>
              <a:t>improvement effects</a:t>
            </a:r>
          </a:p>
        </p:txBody>
      </p:sp>
      <p:pic>
        <p:nvPicPr>
          <p:cNvPr id="7" name="图片 6" descr="1_UbeT74oIf3JlX1YRu90EKA"/>
          <p:cNvPicPr>
            <a:picLocks noChangeAspect="1"/>
          </p:cNvPicPr>
          <p:nvPr/>
        </p:nvPicPr>
        <p:blipFill>
          <a:blip r:embed="rId4"/>
          <a:stretch>
            <a:fillRect/>
          </a:stretch>
        </p:blipFill>
        <p:spPr>
          <a:xfrm>
            <a:off x="4799330" y="1461135"/>
            <a:ext cx="3684905" cy="2457450"/>
          </a:xfrm>
          <a:prstGeom prst="rect">
            <a:avLst/>
          </a:prstGeom>
        </p:spPr>
      </p:pic>
    </p:spTree>
    <p:extLst>
      <p:ext uri="{BB962C8B-B14F-4D97-AF65-F5344CB8AC3E}">
        <p14:creationId xmlns:p14="http://schemas.microsoft.com/office/powerpoint/2010/main" val="2393483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3.2</a:t>
              </a:r>
            </a:p>
          </p:txBody>
        </p:sp>
      </p:grpSp>
      <p:sp>
        <p:nvSpPr>
          <p:cNvPr id="36" name="矩形: 圆角 35"/>
          <p:cNvSpPr/>
          <p:nvPr/>
        </p:nvSpPr>
        <p:spPr>
          <a:xfrm>
            <a:off x="4602230" y="1096463"/>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413049" y="1538453"/>
            <a:ext cx="3580304" cy="506730"/>
          </a:xfrm>
          <a:prstGeom prst="rect">
            <a:avLst/>
          </a:prstGeom>
        </p:spPr>
        <p:txBody>
          <a:bodyPr wrap="square">
            <a:spAutoFit/>
          </a:bodyPr>
          <a:lstStyle/>
          <a:p>
            <a:pPr>
              <a:lnSpc>
                <a:spcPct val="150000"/>
              </a:lnSpc>
            </a:pPr>
            <a:r>
              <a:rPr lang="zh-CN" altLang="en-US" sz="900" kern="0">
                <a:solidFill>
                  <a:schemeClr val="tx1">
                    <a:lumMod val="65000"/>
                    <a:lumOff val="35000"/>
                  </a:schemeClr>
                </a:solidFill>
                <a:latin typeface="思源黑体 CN Normal" panose="020B0400000000000000" charset="-122"/>
                <a:sym typeface="思源黑体 CN Normal" panose="020B0400000000000000" charset="-122"/>
              </a:rPr>
              <a:t>Add message retraction and deletion capabilities to give users more control over their messages.</a:t>
            </a:r>
          </a:p>
        </p:txBody>
      </p:sp>
      <p:sp>
        <p:nvSpPr>
          <p:cNvPr id="38" name="矩形 37"/>
          <p:cNvSpPr/>
          <p:nvPr/>
        </p:nvSpPr>
        <p:spPr>
          <a:xfrm>
            <a:off x="5410200" y="1276985"/>
            <a:ext cx="3416935" cy="337185"/>
          </a:xfrm>
          <a:prstGeom prst="rect">
            <a:avLst/>
          </a:prstGeom>
        </p:spPr>
        <p:txBody>
          <a:bodyPr wrap="square">
            <a:spAutoFit/>
          </a:bodyPr>
          <a:lstStyle/>
          <a:p>
            <a:pPr defTabSz="914400"/>
            <a:r>
              <a:rPr sz="1600">
                <a:ln w="19050">
                  <a:noFill/>
                </a:ln>
                <a:solidFill>
                  <a:srgbClr val="223250"/>
                </a:solidFill>
                <a:latin typeface="+mj-ea"/>
                <a:ea typeface="+mj-ea"/>
                <a:sym typeface="+mn-lt"/>
              </a:rPr>
              <a:t>Chat interface</a:t>
            </a:r>
          </a:p>
        </p:txBody>
      </p:sp>
      <p:sp>
        <p:nvSpPr>
          <p:cNvPr id="39" name="椭圆 38"/>
          <p:cNvSpPr/>
          <p:nvPr/>
        </p:nvSpPr>
        <p:spPr>
          <a:xfrm>
            <a:off x="4794378" y="1331527"/>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5" descr="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
          <p:cNvSpPr>
            <a:spLocks noEditPoints="1"/>
          </p:cNvSpPr>
          <p:nvPr/>
        </p:nvSpPr>
        <p:spPr bwMode="auto">
          <a:xfrm>
            <a:off x="4941698" y="1487645"/>
            <a:ext cx="241369" cy="20586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41" name="矩形 40"/>
          <p:cNvSpPr/>
          <p:nvPr/>
        </p:nvSpPr>
        <p:spPr>
          <a:xfrm>
            <a:off x="4572000" y="1096463"/>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p:cNvSpPr/>
          <p:nvPr/>
        </p:nvSpPr>
        <p:spPr>
          <a:xfrm>
            <a:off x="4602230" y="2317237"/>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5410509" y="2721127"/>
            <a:ext cx="3580304" cy="714375"/>
          </a:xfrm>
          <a:prstGeom prst="rect">
            <a:avLst/>
          </a:prstGeom>
        </p:spPr>
        <p:txBody>
          <a:bodyPr wrap="square">
            <a:spAutoFit/>
          </a:bodyPr>
          <a:lstStyle/>
          <a:p>
            <a:pPr algn="l">
              <a:lnSpc>
                <a:spcPct val="150000"/>
              </a:lnSpc>
              <a:buClrTx/>
              <a:buSzTx/>
              <a:buFontTx/>
            </a:pPr>
            <a:r>
              <a:rPr lang="zh-CN" altLang="en-US" sz="900" kern="0">
                <a:solidFill>
                  <a:schemeClr val="tx1">
                    <a:lumMod val="65000"/>
                    <a:lumOff val="35000"/>
                  </a:schemeClr>
                </a:solidFill>
                <a:latin typeface="思源黑体 CN Normal" panose="020B0400000000000000" charset="-122"/>
                <a:sym typeface="思源黑体 CN Normal" panose="020B0400000000000000" charset="-122"/>
              </a:rPr>
              <a:t>Add more pet health file management functions, such as vaccine reminders and medication reminders, to help users take better care of pet health.</a:t>
            </a:r>
          </a:p>
        </p:txBody>
      </p:sp>
      <p:sp>
        <p:nvSpPr>
          <p:cNvPr id="44" name="矩形 43"/>
          <p:cNvSpPr/>
          <p:nvPr/>
        </p:nvSpPr>
        <p:spPr>
          <a:xfrm>
            <a:off x="5381625" y="2498090"/>
            <a:ext cx="3680460" cy="337185"/>
          </a:xfrm>
          <a:prstGeom prst="rect">
            <a:avLst/>
          </a:prstGeom>
        </p:spPr>
        <p:txBody>
          <a:bodyPr wrap="square">
            <a:spAutoFit/>
          </a:bodyPr>
          <a:lstStyle/>
          <a:p>
            <a:pPr defTabSz="914400"/>
            <a:r>
              <a:rPr sz="1600">
                <a:ln w="19050">
                  <a:noFill/>
                </a:ln>
                <a:solidFill>
                  <a:srgbClr val="223250"/>
                </a:solidFill>
                <a:latin typeface="+mj-ea"/>
                <a:ea typeface="+mj-ea"/>
                <a:sym typeface="+mn-lt"/>
              </a:rPr>
              <a:t>User Profiles</a:t>
            </a:r>
          </a:p>
        </p:txBody>
      </p:sp>
      <p:sp>
        <p:nvSpPr>
          <p:cNvPr id="45" name="椭圆 44"/>
          <p:cNvSpPr/>
          <p:nvPr/>
        </p:nvSpPr>
        <p:spPr>
          <a:xfrm>
            <a:off x="4794378" y="2552301"/>
            <a:ext cx="536010" cy="5360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572000" y="2317237"/>
            <a:ext cx="70069" cy="10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圆角 46"/>
          <p:cNvSpPr/>
          <p:nvPr/>
        </p:nvSpPr>
        <p:spPr>
          <a:xfrm>
            <a:off x="4602230" y="3538011"/>
            <a:ext cx="4345577" cy="1080000"/>
          </a:xfrm>
          <a:prstGeom prst="roundRect">
            <a:avLst>
              <a:gd name="adj" fmla="val 4717"/>
            </a:avLst>
          </a:prstGeom>
          <a:solidFill>
            <a:schemeClr val="bg1"/>
          </a:solidFill>
          <a:ln>
            <a:noFill/>
          </a:ln>
          <a:effectLst>
            <a:outerShdw blurRad="127000" dist="127000" dir="5400000" algn="t" rotWithShape="0">
              <a:srgbClr val="F4C68C">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5413049" y="3980001"/>
            <a:ext cx="3580304" cy="506730"/>
          </a:xfrm>
          <a:prstGeom prst="rect">
            <a:avLst/>
          </a:prstGeom>
        </p:spPr>
        <p:txBody>
          <a:bodyPr wrap="square">
            <a:spAutoFit/>
          </a:bodyPr>
          <a:lstStyle/>
          <a:p>
            <a:pPr algn="l">
              <a:lnSpc>
                <a:spcPct val="150000"/>
              </a:lnSpc>
              <a:buClrTx/>
              <a:buSzTx/>
              <a:buFontTx/>
            </a:pPr>
            <a:r>
              <a:rPr lang="zh-CN" altLang="en-US" sz="900" kern="0">
                <a:solidFill>
                  <a:schemeClr val="tx1">
                    <a:lumMod val="65000"/>
                    <a:lumOff val="35000"/>
                  </a:schemeClr>
                </a:solidFill>
                <a:latin typeface="思源黑体 CN Normal" panose="020B0400000000000000" charset="-122"/>
                <a:sym typeface="思源黑体 CN Normal" panose="020B0400000000000000" charset="-122"/>
              </a:rPr>
              <a:t>Introduce more third-party login options, such as Google and wechat login, to provide more choice and convenience.</a:t>
            </a:r>
          </a:p>
        </p:txBody>
      </p:sp>
      <p:sp>
        <p:nvSpPr>
          <p:cNvPr id="49" name="矩形 48"/>
          <p:cNvSpPr/>
          <p:nvPr/>
        </p:nvSpPr>
        <p:spPr>
          <a:xfrm>
            <a:off x="5410200" y="3718560"/>
            <a:ext cx="3339465" cy="337185"/>
          </a:xfrm>
          <a:prstGeom prst="rect">
            <a:avLst/>
          </a:prstGeom>
        </p:spPr>
        <p:txBody>
          <a:bodyPr wrap="square">
            <a:spAutoFit/>
          </a:bodyPr>
          <a:lstStyle/>
          <a:p>
            <a:pPr defTabSz="914400"/>
            <a:r>
              <a:rPr sz="1600">
                <a:ln w="19050">
                  <a:noFill/>
                </a:ln>
                <a:solidFill>
                  <a:srgbClr val="223250"/>
                </a:solidFill>
                <a:latin typeface="+mj-ea"/>
                <a:ea typeface="+mj-ea"/>
                <a:sym typeface="+mn-lt"/>
              </a:rPr>
              <a:t>login interface</a:t>
            </a:r>
          </a:p>
        </p:txBody>
      </p:sp>
      <p:sp>
        <p:nvSpPr>
          <p:cNvPr id="50" name="椭圆 49"/>
          <p:cNvSpPr/>
          <p:nvPr/>
        </p:nvSpPr>
        <p:spPr>
          <a:xfrm>
            <a:off x="4794378" y="3773075"/>
            <a:ext cx="536010" cy="53601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4572000" y="3538011"/>
            <a:ext cx="70069" cy="10800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p:cNvGrpSpPr/>
          <p:nvPr/>
        </p:nvGrpSpPr>
        <p:grpSpPr>
          <a:xfrm>
            <a:off x="4925576" y="2704650"/>
            <a:ext cx="273614" cy="231313"/>
            <a:chOff x="4925576" y="2704650"/>
            <a:chExt cx="273614" cy="231313"/>
          </a:xfrm>
        </p:grpSpPr>
        <p:sp>
          <p:nvSpPr>
            <p:cNvPr id="53" name="Freeform 16"/>
            <p:cNvSpPr/>
            <p:nvPr/>
          </p:nvSpPr>
          <p:spPr bwMode="auto">
            <a:xfrm>
              <a:off x="4985579" y="2760753"/>
              <a:ext cx="153908" cy="6420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17"/>
            <p:cNvSpPr>
              <a:spLocks noEditPoints="1"/>
            </p:cNvSpPr>
            <p:nvPr/>
          </p:nvSpPr>
          <p:spPr bwMode="auto">
            <a:xfrm>
              <a:off x="4925576" y="2704650"/>
              <a:ext cx="273614" cy="231313"/>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55" name="组合 54"/>
          <p:cNvGrpSpPr/>
          <p:nvPr/>
        </p:nvGrpSpPr>
        <p:grpSpPr>
          <a:xfrm>
            <a:off x="4916100" y="3927925"/>
            <a:ext cx="292566" cy="219103"/>
            <a:chOff x="4916100" y="3927925"/>
            <a:chExt cx="292566" cy="219103"/>
          </a:xfrm>
        </p:grpSpPr>
        <p:sp>
          <p:nvSpPr>
            <p:cNvPr id="56" name="Freeform 21"/>
            <p:cNvSpPr/>
            <p:nvPr/>
          </p:nvSpPr>
          <p:spPr bwMode="auto">
            <a:xfrm>
              <a:off x="5019717" y="4025447"/>
              <a:ext cx="85011" cy="90143"/>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2"/>
            <p:cNvSpPr>
              <a:spLocks noEditPoints="1"/>
            </p:cNvSpPr>
            <p:nvPr/>
          </p:nvSpPr>
          <p:spPr bwMode="auto">
            <a:xfrm>
              <a:off x="4916100" y="3927925"/>
              <a:ext cx="292566" cy="21910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8" name="矩形 57"/>
          <p:cNvSpPr/>
          <p:nvPr/>
        </p:nvSpPr>
        <p:spPr>
          <a:xfrm>
            <a:off x="667385" y="2469515"/>
            <a:ext cx="2756535" cy="1797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552215" y="2754286"/>
            <a:ext cx="3165453" cy="81851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sz="1050">
                <a:solidFill>
                  <a:schemeClr val="tx1">
                    <a:lumMod val="65000"/>
                    <a:lumOff val="35000"/>
                  </a:schemeClr>
                </a:solidFill>
                <a:cs typeface="思源黑体 CN Normal" panose="020B0400000000000000" charset="-122"/>
              </a:rPr>
              <a:t>Based on user feedback and comments, we plan to take the following actions to improve the functionality and interface:</a:t>
            </a:r>
          </a:p>
        </p:txBody>
      </p:sp>
      <p:sp>
        <p:nvSpPr>
          <p:cNvPr id="60" name="矩形 59"/>
          <p:cNvSpPr/>
          <p:nvPr/>
        </p:nvSpPr>
        <p:spPr>
          <a:xfrm>
            <a:off x="779780" y="2138045"/>
            <a:ext cx="3241040" cy="465455"/>
          </a:xfrm>
          <a:prstGeom prst="rect">
            <a:avLst/>
          </a:prstGeom>
          <a:noFill/>
          <a:ln>
            <a:noFill/>
          </a:ln>
        </p:spPr>
        <p:txBody>
          <a:bodyPr wrap="square" rtlCol="0">
            <a:noAutofit/>
          </a:bodyPr>
          <a:lstStyle/>
          <a:p>
            <a:r>
              <a:rPr lang="en-US" altLang="zh-CN" sz="2800">
                <a:ln w="38100">
                  <a:noFill/>
                </a:ln>
                <a:solidFill>
                  <a:srgbClr val="223250"/>
                </a:solidFill>
                <a:latin typeface="+mj-ea"/>
                <a:ea typeface="+mj-ea"/>
                <a:sym typeface="+mn-lt"/>
              </a:rPr>
              <a:t>I</a:t>
            </a:r>
            <a:r>
              <a:rPr lang="zh-CN" altLang="en-US" sz="2800">
                <a:ln w="38100">
                  <a:noFill/>
                </a:ln>
                <a:solidFill>
                  <a:srgbClr val="223250"/>
                </a:solidFill>
                <a:latin typeface="+mj-ea"/>
                <a:ea typeface="+mj-ea"/>
                <a:sym typeface="+mn-lt"/>
              </a:rPr>
              <a:t>mprovement</a:t>
            </a:r>
          </a:p>
        </p:txBody>
      </p:sp>
      <p:sp>
        <p:nvSpPr>
          <p:cNvPr id="4" name="矩形 3"/>
          <p:cNvSpPr/>
          <p:nvPr>
            <p:custDataLst>
              <p:tags r:id="rId1"/>
            </p:custDataLst>
          </p:nvPr>
        </p:nvSpPr>
        <p:spPr>
          <a:xfrm>
            <a:off x="301625" y="125730"/>
            <a:ext cx="6579235"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User experience </a:t>
            </a:r>
            <a:r>
              <a:rPr lang="en-US" altLang="zh-CN" sz="2400">
                <a:ln w="38100">
                  <a:noFill/>
                </a:ln>
                <a:solidFill>
                  <a:srgbClr val="223250"/>
                </a:solidFill>
                <a:latin typeface="+mj-ea"/>
                <a:ea typeface="+mj-ea"/>
                <a:sym typeface="+mn-lt"/>
              </a:rPr>
              <a:t>&amp; </a:t>
            </a:r>
            <a:r>
              <a:rPr lang="zh-CN" altLang="en-US" sz="2400">
                <a:ln w="38100">
                  <a:noFill/>
                </a:ln>
                <a:solidFill>
                  <a:srgbClr val="223250"/>
                </a:solidFill>
                <a:latin typeface="+mj-ea"/>
                <a:ea typeface="+mj-ea"/>
                <a:sym typeface="+mn-lt"/>
              </a:rPr>
              <a:t>improvement effects</a:t>
            </a:r>
          </a:p>
        </p:txBody>
      </p:sp>
      <p:sp>
        <p:nvSpPr>
          <p:cNvPr id="3" name="文本框 2"/>
          <p:cNvSpPr txBox="1"/>
          <p:nvPr>
            <p:custDataLst>
              <p:tags r:id="rId2"/>
            </p:custDataLst>
          </p:nvPr>
        </p:nvSpPr>
        <p:spPr>
          <a:xfrm>
            <a:off x="314325" y="558800"/>
            <a:ext cx="612394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chemeClr val="tx1">
                    <a:lumMod val="75000"/>
                    <a:lumOff val="25000"/>
                  </a:schemeClr>
                </a:solidFill>
              </a:rPr>
              <a:t>用户体验及改善效果</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28522" y="172220"/>
            <a:ext cx="689808" cy="671560"/>
            <a:chOff x="6258511"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58511"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3.2</a:t>
              </a:r>
            </a:p>
          </p:txBody>
        </p:sp>
      </p:grpSp>
      <p:sp>
        <p:nvSpPr>
          <p:cNvPr id="58" name="矩形 57"/>
          <p:cNvSpPr/>
          <p:nvPr/>
        </p:nvSpPr>
        <p:spPr>
          <a:xfrm>
            <a:off x="667385" y="2469515"/>
            <a:ext cx="2756535" cy="1797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552215" y="2754286"/>
            <a:ext cx="3165453" cy="551946"/>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en-US" sz="1050" dirty="0">
                <a:solidFill>
                  <a:schemeClr val="tx1">
                    <a:lumMod val="65000"/>
                    <a:lumOff val="35000"/>
                  </a:schemeClr>
                </a:solidFill>
                <a:cs typeface="思源黑体 CN Normal" panose="020B0400000000000000" charset="-122"/>
              </a:rPr>
              <a:t>We also improve our Ui interface to make it more suitable</a:t>
            </a:r>
            <a:endParaRPr sz="1050" dirty="0">
              <a:solidFill>
                <a:schemeClr val="tx1">
                  <a:lumMod val="65000"/>
                  <a:lumOff val="35000"/>
                </a:schemeClr>
              </a:solidFill>
              <a:cs typeface="思源黑体 CN Normal" panose="020B0400000000000000" charset="-122"/>
            </a:endParaRPr>
          </a:p>
        </p:txBody>
      </p:sp>
      <p:sp>
        <p:nvSpPr>
          <p:cNvPr id="60" name="矩形 59"/>
          <p:cNvSpPr/>
          <p:nvPr/>
        </p:nvSpPr>
        <p:spPr>
          <a:xfrm>
            <a:off x="779780" y="2138045"/>
            <a:ext cx="3241040" cy="465455"/>
          </a:xfrm>
          <a:prstGeom prst="rect">
            <a:avLst/>
          </a:prstGeom>
          <a:noFill/>
          <a:ln>
            <a:noFill/>
          </a:ln>
        </p:spPr>
        <p:txBody>
          <a:bodyPr wrap="square" rtlCol="0">
            <a:noAutofit/>
          </a:bodyPr>
          <a:lstStyle/>
          <a:p>
            <a:r>
              <a:rPr lang="en-US" altLang="zh-CN" sz="2800">
                <a:ln w="38100">
                  <a:noFill/>
                </a:ln>
                <a:solidFill>
                  <a:srgbClr val="223250"/>
                </a:solidFill>
                <a:latin typeface="+mj-ea"/>
                <a:ea typeface="+mj-ea"/>
                <a:sym typeface="+mn-lt"/>
              </a:rPr>
              <a:t>I</a:t>
            </a:r>
            <a:r>
              <a:rPr lang="zh-CN" altLang="en-US" sz="2800">
                <a:ln w="38100">
                  <a:noFill/>
                </a:ln>
                <a:solidFill>
                  <a:srgbClr val="223250"/>
                </a:solidFill>
                <a:latin typeface="+mj-ea"/>
                <a:ea typeface="+mj-ea"/>
                <a:sym typeface="+mn-lt"/>
              </a:rPr>
              <a:t>mprovement</a:t>
            </a:r>
          </a:p>
        </p:txBody>
      </p:sp>
      <p:sp>
        <p:nvSpPr>
          <p:cNvPr id="4" name="矩形 3"/>
          <p:cNvSpPr/>
          <p:nvPr>
            <p:custDataLst>
              <p:tags r:id="rId1"/>
            </p:custDataLst>
          </p:nvPr>
        </p:nvSpPr>
        <p:spPr>
          <a:xfrm>
            <a:off x="301625" y="125730"/>
            <a:ext cx="6579235"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User experience </a:t>
            </a:r>
            <a:r>
              <a:rPr lang="en-US" altLang="zh-CN" sz="2400">
                <a:ln w="38100">
                  <a:noFill/>
                </a:ln>
                <a:solidFill>
                  <a:srgbClr val="223250"/>
                </a:solidFill>
                <a:latin typeface="+mj-ea"/>
                <a:ea typeface="+mj-ea"/>
                <a:sym typeface="+mn-lt"/>
              </a:rPr>
              <a:t>&amp; </a:t>
            </a:r>
            <a:r>
              <a:rPr lang="zh-CN" altLang="en-US" sz="2400">
                <a:ln w="38100">
                  <a:noFill/>
                </a:ln>
                <a:solidFill>
                  <a:srgbClr val="223250"/>
                </a:solidFill>
                <a:latin typeface="+mj-ea"/>
                <a:ea typeface="+mj-ea"/>
                <a:sym typeface="+mn-lt"/>
              </a:rPr>
              <a:t>improvement effects</a:t>
            </a:r>
          </a:p>
        </p:txBody>
      </p:sp>
      <p:sp>
        <p:nvSpPr>
          <p:cNvPr id="3" name="文本框 2"/>
          <p:cNvSpPr txBox="1"/>
          <p:nvPr>
            <p:custDataLst>
              <p:tags r:id="rId2"/>
            </p:custDataLst>
          </p:nvPr>
        </p:nvSpPr>
        <p:spPr>
          <a:xfrm>
            <a:off x="314325" y="558800"/>
            <a:ext cx="6123940"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chemeClr val="tx1">
                    <a:lumMod val="75000"/>
                    <a:lumOff val="25000"/>
                  </a:schemeClr>
                </a:solidFill>
              </a:rPr>
              <a:t>用户体验及改善效果</a:t>
            </a:r>
          </a:p>
        </p:txBody>
      </p:sp>
      <p:pic>
        <p:nvPicPr>
          <p:cNvPr id="5" name="图片 4">
            <a:extLst>
              <a:ext uri="{FF2B5EF4-FFF2-40B4-BE49-F238E27FC236}">
                <a16:creationId xmlns:a16="http://schemas.microsoft.com/office/drawing/2014/main" id="{476FFD12-6620-40DD-583E-A512801329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0805" y="1437688"/>
            <a:ext cx="1087029" cy="1620008"/>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2E293A35-5AE8-A66F-FCC0-CBA980D22A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21762" y="1418565"/>
            <a:ext cx="1241635" cy="1625766"/>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E3E725FC-2255-3E4A-EA7D-405326AD54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4320" y="4137167"/>
            <a:ext cx="2248095" cy="510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图片 12">
            <a:extLst>
              <a:ext uri="{FF2B5EF4-FFF2-40B4-BE49-F238E27FC236}">
                <a16:creationId xmlns:a16="http://schemas.microsoft.com/office/drawing/2014/main" id="{4CB488C0-DBC1-9284-84F4-FFB4072FCD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4319" y="3457643"/>
            <a:ext cx="2225233" cy="571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8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33823" y="1102074"/>
            <a:ext cx="2968502" cy="296850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8217298" y="159954"/>
            <a:ext cx="715010" cy="696091"/>
            <a:chOff x="6278035" y="358666"/>
            <a:chExt cx="765166" cy="744920"/>
          </a:xfrm>
        </p:grpSpPr>
        <p:sp>
          <p:nvSpPr>
            <p:cNvPr id="2" name="椭圆 1"/>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6278035" y="465354"/>
              <a:ext cx="765166" cy="530724"/>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gr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883200" y="2065698"/>
            <a:ext cx="3828080" cy="1200143"/>
            <a:chOff x="71683" y="3471694"/>
            <a:chExt cx="5128154" cy="1200143"/>
          </a:xfrm>
        </p:grpSpPr>
        <p:sp>
          <p:nvSpPr>
            <p:cNvPr id="23" name="文本框 22"/>
            <p:cNvSpPr txBox="1"/>
            <p:nvPr/>
          </p:nvSpPr>
          <p:spPr>
            <a:xfrm>
              <a:off x="430660" y="3471694"/>
              <a:ext cx="4455734" cy="76835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ctr"/>
              <a:r>
                <a:rPr lang="zh-CN" altLang="en-US" sz="4400">
                  <a:ln w="19050">
                    <a:noFill/>
                  </a:ln>
                  <a:solidFill>
                    <a:srgbClr val="223250"/>
                  </a:solidFill>
                  <a:latin typeface="+mj-ea"/>
                  <a:ea typeface="+mj-ea"/>
                </a:rPr>
                <a:t>CONTENTS</a:t>
              </a:r>
            </a:p>
          </p:txBody>
        </p:sp>
        <p:sp>
          <p:nvSpPr>
            <p:cNvPr id="24" name="文本框 23"/>
            <p:cNvSpPr txBox="1"/>
            <p:nvPr/>
          </p:nvSpPr>
          <p:spPr>
            <a:xfrm>
              <a:off x="71683" y="4026677"/>
              <a:ext cx="5128154" cy="645160"/>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sz="4400">
                  <a:ln w="3175">
                    <a:gradFill>
                      <a:gsLst>
                        <a:gs pos="0">
                          <a:srgbClr val="223250"/>
                        </a:gs>
                        <a:gs pos="73000">
                          <a:srgbClr val="223250">
                            <a:alpha val="0"/>
                          </a:srgbClr>
                        </a:gs>
                      </a:gsLst>
                      <a:lin ang="5400000" scaled="1"/>
                    </a:gradFill>
                  </a:ln>
                  <a:noFill/>
                  <a:latin typeface="+mj-ea"/>
                  <a:ea typeface="+mj-ea"/>
                </a:defRPr>
              </a:lvl1pPr>
              <a:lvl2pPr defTabSz="914400"/>
              <a:lvl3pPr defTabSz="914400"/>
              <a:lvl4pPr defTabSz="914400"/>
              <a:lvl5pPr defTabSz="914400"/>
              <a:lvl6pPr defTabSz="914400"/>
              <a:lvl7pPr defTabSz="914400"/>
              <a:lvl8pPr defTabSz="914400"/>
              <a:lvl9pPr defTabSz="914400"/>
            </a:lstStyle>
            <a:p>
              <a:pPr algn="ctr"/>
              <a:r>
                <a:rPr lang="zh-CN" altLang="en-US" sz="3600"/>
                <a:t>目录</a:t>
              </a:r>
            </a:p>
          </p:txBody>
        </p:sp>
      </p:grpSp>
      <p:sp>
        <p:nvSpPr>
          <p:cNvPr id="27" name="矩形 26"/>
          <p:cNvSpPr/>
          <p:nvPr/>
        </p:nvSpPr>
        <p:spPr>
          <a:xfrm>
            <a:off x="5752465" y="985520"/>
            <a:ext cx="3144520" cy="322580"/>
          </a:xfrm>
          <a:prstGeom prst="rect">
            <a:avLst/>
          </a:prstGeom>
          <a:noFill/>
          <a:ln>
            <a:noFill/>
          </a:ln>
        </p:spPr>
        <p:txBody>
          <a:bodyPr wrap="square" rtlCol="0">
            <a:noAutofit/>
          </a:bodyPr>
          <a:lstStyle/>
          <a:p>
            <a:r>
              <a:rPr lang="zh-CN" altLang="en-US" sz="1600">
                <a:ln w="38100">
                  <a:noFill/>
                </a:ln>
                <a:solidFill>
                  <a:srgbClr val="223250"/>
                </a:solidFill>
                <a:latin typeface="+mj-ea"/>
                <a:ea typeface="+mj-ea"/>
                <a:sym typeface="+mn-lt"/>
              </a:rPr>
              <a:t>Difficulty and effort of app development</a:t>
            </a:r>
          </a:p>
        </p:txBody>
      </p:sp>
      <p:sp>
        <p:nvSpPr>
          <p:cNvPr id="28" name="文本框 27"/>
          <p:cNvSpPr txBox="1"/>
          <p:nvPr/>
        </p:nvSpPr>
        <p:spPr>
          <a:xfrm>
            <a:off x="5788854" y="1542624"/>
            <a:ext cx="1874224"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zh-CN" altLang="en-US" sz="800">
                <a:solidFill>
                  <a:srgbClr val="223250"/>
                </a:solidFill>
                <a:latin typeface="+mn-ea"/>
                <a:ea typeface="+mn-ea"/>
                <a:cs typeface="思源黑体 CN Normal" panose="020B0400000000000000" charset="-122"/>
              </a:rPr>
              <a:t>应用程序开发的难度和工作量</a:t>
            </a:r>
          </a:p>
        </p:txBody>
      </p:sp>
      <p:sp>
        <p:nvSpPr>
          <p:cNvPr id="31" name="文本框 30"/>
          <p:cNvSpPr txBox="1"/>
          <p:nvPr/>
        </p:nvSpPr>
        <p:spPr>
          <a:xfrm>
            <a:off x="5186626" y="966346"/>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01</a:t>
            </a:r>
            <a:endParaRPr lang="zh-CN" altLang="en-US" sz="2400" spc="0">
              <a:solidFill>
                <a:srgbClr val="223250"/>
              </a:solidFill>
              <a:effectLst/>
            </a:endParaRPr>
          </a:p>
        </p:txBody>
      </p:sp>
      <p:cxnSp>
        <p:nvCxnSpPr>
          <p:cNvPr id="32" name="直接连接符 31"/>
          <p:cNvCxnSpPr/>
          <p:nvPr/>
        </p:nvCxnSpPr>
        <p:spPr>
          <a:xfrm>
            <a:off x="5745536" y="1142205"/>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772785" y="1891665"/>
            <a:ext cx="3016250" cy="337185"/>
          </a:xfrm>
          <a:prstGeom prst="rect">
            <a:avLst/>
          </a:prstGeom>
          <a:noFill/>
          <a:ln>
            <a:noFill/>
          </a:ln>
        </p:spPr>
        <p:txBody>
          <a:bodyPr wrap="square" rtlCol="0">
            <a:spAutoFit/>
          </a:bodyPr>
          <a:lstStyle/>
          <a:p>
            <a:r>
              <a:rPr lang="en-US" sz="1600">
                <a:ln w="38100">
                  <a:noFill/>
                </a:ln>
                <a:solidFill>
                  <a:srgbClr val="223250"/>
                </a:solidFill>
                <a:latin typeface="+mj-ea"/>
                <a:ea typeface="+mj-ea"/>
                <a:sym typeface="+mn-lt"/>
              </a:rPr>
              <a:t>A</a:t>
            </a:r>
            <a:r>
              <a:rPr lang="zh-CN" altLang="en-US" sz="1600">
                <a:ln w="38100">
                  <a:noFill/>
                </a:ln>
                <a:solidFill>
                  <a:srgbClr val="223250"/>
                </a:solidFill>
                <a:latin typeface="+mj-ea"/>
                <a:ea typeface="+mj-ea"/>
                <a:sym typeface="+mn-lt"/>
              </a:rPr>
              <a:t>pp testing</a:t>
            </a:r>
          </a:p>
        </p:txBody>
      </p:sp>
      <p:sp>
        <p:nvSpPr>
          <p:cNvPr id="35" name="文本框 34"/>
          <p:cNvSpPr txBox="1"/>
          <p:nvPr/>
        </p:nvSpPr>
        <p:spPr>
          <a:xfrm>
            <a:off x="5788854" y="2245671"/>
            <a:ext cx="1874224"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zh-CN" altLang="en-US" sz="800">
                <a:solidFill>
                  <a:srgbClr val="223250"/>
                </a:solidFill>
                <a:latin typeface="+mn-ea"/>
                <a:ea typeface="+mn-ea"/>
                <a:cs typeface="思源黑体 CN Normal" panose="020B0400000000000000" charset="-122"/>
              </a:rPr>
              <a:t>应用测试</a:t>
            </a:r>
          </a:p>
        </p:txBody>
      </p:sp>
      <p:sp>
        <p:nvSpPr>
          <p:cNvPr id="36" name="文本框 35"/>
          <p:cNvSpPr txBox="1"/>
          <p:nvPr/>
        </p:nvSpPr>
        <p:spPr>
          <a:xfrm>
            <a:off x="5186626" y="1844017"/>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02</a:t>
            </a:r>
            <a:endParaRPr lang="zh-CN" altLang="en-US" sz="2400" spc="0">
              <a:solidFill>
                <a:srgbClr val="223250"/>
              </a:solidFill>
              <a:effectLst/>
            </a:endParaRPr>
          </a:p>
        </p:txBody>
      </p:sp>
      <p:cxnSp>
        <p:nvCxnSpPr>
          <p:cNvPr id="37" name="直接连接符 36"/>
          <p:cNvCxnSpPr/>
          <p:nvPr/>
        </p:nvCxnSpPr>
        <p:spPr>
          <a:xfrm>
            <a:off x="5745536" y="2019877"/>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5772785" y="2540000"/>
            <a:ext cx="3015615" cy="583565"/>
          </a:xfrm>
          <a:prstGeom prst="rect">
            <a:avLst/>
          </a:prstGeom>
          <a:noFill/>
          <a:ln>
            <a:noFill/>
          </a:ln>
        </p:spPr>
        <p:txBody>
          <a:bodyPr wrap="square" rtlCol="0">
            <a:spAutoFit/>
          </a:bodyPr>
          <a:lstStyle/>
          <a:p>
            <a:r>
              <a:rPr lang="zh-CN" altLang="en-US" sz="1600">
                <a:ln w="38100">
                  <a:noFill/>
                </a:ln>
                <a:solidFill>
                  <a:srgbClr val="223250"/>
                </a:solidFill>
                <a:latin typeface="+mj-ea"/>
                <a:ea typeface="+mj-ea"/>
                <a:sym typeface="+mn-lt"/>
              </a:rPr>
              <a:t>User experience and improvement effects</a:t>
            </a:r>
          </a:p>
        </p:txBody>
      </p:sp>
      <p:sp>
        <p:nvSpPr>
          <p:cNvPr id="39" name="文本框 38"/>
          <p:cNvSpPr txBox="1"/>
          <p:nvPr/>
        </p:nvSpPr>
        <p:spPr>
          <a:xfrm>
            <a:off x="5788854" y="3123343"/>
            <a:ext cx="2216628"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zh-CN" altLang="en-US" sz="800">
                <a:solidFill>
                  <a:srgbClr val="223250"/>
                </a:solidFill>
                <a:latin typeface="+mn-ea"/>
                <a:ea typeface="+mn-ea"/>
                <a:cs typeface="思源黑体 CN Normal" panose="020B0400000000000000" charset="-122"/>
              </a:rPr>
              <a:t>用户体验和改进效果</a:t>
            </a:r>
          </a:p>
        </p:txBody>
      </p:sp>
      <p:sp>
        <p:nvSpPr>
          <p:cNvPr id="40" name="文本框 39"/>
          <p:cNvSpPr txBox="1"/>
          <p:nvPr/>
        </p:nvSpPr>
        <p:spPr>
          <a:xfrm>
            <a:off x="5186626" y="2507694"/>
            <a:ext cx="569888" cy="46166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03</a:t>
            </a:r>
            <a:endParaRPr lang="zh-CN" altLang="en-US" sz="2400" spc="0">
              <a:solidFill>
                <a:srgbClr val="223250"/>
              </a:solidFill>
              <a:effectLst/>
            </a:endParaRPr>
          </a:p>
        </p:txBody>
      </p:sp>
      <p:cxnSp>
        <p:nvCxnSpPr>
          <p:cNvPr id="41" name="直接连接符 40"/>
          <p:cNvCxnSpPr/>
          <p:nvPr/>
        </p:nvCxnSpPr>
        <p:spPr>
          <a:xfrm>
            <a:off x="5745536" y="2683554"/>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
            </p:custDataLst>
          </p:nvPr>
        </p:nvSpPr>
        <p:spPr>
          <a:xfrm>
            <a:off x="5794569" y="3953923"/>
            <a:ext cx="2216628" cy="213995"/>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solidFill>
                  <a:schemeClr val="bg1"/>
                </a:solidFill>
                <a:effectLst/>
                <a:uLnTx/>
                <a:uFillTx/>
                <a:latin typeface="Oswald" pitchFamily="2" charset="0"/>
                <a:ea typeface="等线" panose="02010600030101010101" charset="-122"/>
                <a:cs typeface="Aharoni" panose="02010803020104030203" pitchFamily="2" charset="-79"/>
              </a:defRPr>
            </a:lvl1pPr>
          </a:lstStyle>
          <a:p>
            <a:r>
              <a:rPr lang="zh-CN" altLang="en-US" sz="800">
                <a:solidFill>
                  <a:srgbClr val="223250"/>
                </a:solidFill>
                <a:latin typeface="+mn-ea"/>
                <a:ea typeface="+mn-ea"/>
                <a:cs typeface="思源黑体 CN Normal" panose="020B0400000000000000" charset="-122"/>
              </a:rPr>
              <a:t>团队分工与合作效能</a:t>
            </a:r>
          </a:p>
        </p:txBody>
      </p:sp>
      <p:sp>
        <p:nvSpPr>
          <p:cNvPr id="9" name="文本框 8"/>
          <p:cNvSpPr txBox="1"/>
          <p:nvPr>
            <p:custDataLst>
              <p:tags r:id="rId2"/>
            </p:custDataLst>
          </p:nvPr>
        </p:nvSpPr>
        <p:spPr>
          <a:xfrm>
            <a:off x="5186626" y="3347164"/>
            <a:ext cx="569888" cy="460375"/>
          </a:xfrm>
          <a:prstGeom prst="rect">
            <a:avLst/>
          </a:prstGeom>
          <a:noFill/>
          <a:ln>
            <a:noFill/>
          </a:ln>
        </p:spPr>
        <p:txBody>
          <a:bodyPr wrap="square" rtlCol="0">
            <a:spAutoFit/>
          </a:bodyPr>
          <a:lstStyle>
            <a:defPPr>
              <a:defRPr lang="en-US"/>
            </a:defPPr>
            <a:lvl1pPr algn="dist">
              <a:defRPr sz="2000" spc="-30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2400" spc="0">
                <a:solidFill>
                  <a:srgbClr val="223250"/>
                </a:solidFill>
                <a:effectLst/>
              </a:rPr>
              <a:t>04</a:t>
            </a:r>
            <a:endParaRPr lang="zh-CN" altLang="en-US" sz="2400" spc="0">
              <a:solidFill>
                <a:srgbClr val="223250"/>
              </a:solidFill>
              <a:effectLst/>
            </a:endParaRPr>
          </a:p>
        </p:txBody>
      </p:sp>
      <p:cxnSp>
        <p:nvCxnSpPr>
          <p:cNvPr id="10" name="直接连接符 9"/>
          <p:cNvCxnSpPr/>
          <p:nvPr>
            <p:custDataLst>
              <p:tags r:id="rId3"/>
            </p:custDataLst>
          </p:nvPr>
        </p:nvCxnSpPr>
        <p:spPr>
          <a:xfrm>
            <a:off x="5745536" y="3523024"/>
            <a:ext cx="0" cy="129745"/>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11" name="矩形 10"/>
          <p:cNvSpPr/>
          <p:nvPr>
            <p:custDataLst>
              <p:tags r:id="rId4"/>
            </p:custDataLst>
          </p:nvPr>
        </p:nvSpPr>
        <p:spPr>
          <a:xfrm>
            <a:off x="5794375" y="3396615"/>
            <a:ext cx="3015615" cy="583565"/>
          </a:xfrm>
          <a:prstGeom prst="rect">
            <a:avLst/>
          </a:prstGeom>
          <a:noFill/>
          <a:ln>
            <a:noFill/>
          </a:ln>
        </p:spPr>
        <p:txBody>
          <a:bodyPr wrap="square" rtlCol="0">
            <a:spAutoFit/>
          </a:bodyPr>
          <a:lstStyle/>
          <a:p>
            <a:r>
              <a:rPr lang="zh-CN" altLang="en-US" sz="1600">
                <a:ln w="38100">
                  <a:noFill/>
                </a:ln>
                <a:solidFill>
                  <a:srgbClr val="223250"/>
                </a:solidFill>
                <a:latin typeface="+mj-ea"/>
                <a:ea typeface="+mj-ea"/>
                <a:sym typeface="+mn-lt"/>
              </a:rPr>
              <a:t>Team division of labor and cooperation effectiveness </a:t>
            </a:r>
          </a:p>
        </p:txBody>
      </p:sp>
      <p:sp>
        <p:nvSpPr>
          <p:cNvPr id="13" name="文本框 12"/>
          <p:cNvSpPr txBox="1"/>
          <p:nvPr>
            <p:custDataLst>
              <p:tags r:id="rId5"/>
            </p:custDataLst>
          </p:nvPr>
        </p:nvSpPr>
        <p:spPr>
          <a:xfrm rot="5400000">
            <a:off x="-819477" y="2485152"/>
            <a:ext cx="2502555" cy="24511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Pet Doctor APP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685" y="1838960"/>
            <a:ext cx="7129145" cy="1076325"/>
          </a:xfrm>
          <a:prstGeom prst="rect">
            <a:avLst/>
          </a:prstGeom>
        </p:spPr>
        <p:txBody>
          <a:bodyPr wrap="square">
            <a:spAutoFit/>
          </a:bodyPr>
          <a:lstStyle/>
          <a:p>
            <a:pPr defTabSz="914400"/>
            <a:r>
              <a:rPr sz="3200">
                <a:ln w="38100">
                  <a:noFill/>
                </a:ln>
                <a:solidFill>
                  <a:srgbClr val="223250"/>
                </a:solidFill>
                <a:latin typeface="+mj-ea"/>
                <a:ea typeface="+mj-ea"/>
                <a:sym typeface="+mn-lt"/>
              </a:rPr>
              <a:t>Team division of labor </a:t>
            </a:r>
            <a:r>
              <a:rPr lang="en-US" sz="3200">
                <a:ln w="38100">
                  <a:noFill/>
                </a:ln>
                <a:solidFill>
                  <a:srgbClr val="223250"/>
                </a:solidFill>
                <a:latin typeface="+mj-ea"/>
                <a:ea typeface="+mj-ea"/>
                <a:sym typeface="+mn-lt"/>
              </a:rPr>
              <a:t>&amp;</a:t>
            </a:r>
            <a:r>
              <a:rPr sz="3200">
                <a:ln w="38100">
                  <a:noFill/>
                </a:ln>
                <a:solidFill>
                  <a:srgbClr val="223250"/>
                </a:solidFill>
                <a:latin typeface="+mj-ea"/>
                <a:ea typeface="+mj-ea"/>
                <a:sym typeface="+mn-lt"/>
              </a:rPr>
              <a:t> cooperation effectiveness</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8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4</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182534"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FOUR</a:t>
            </a:r>
            <a:endParaRPr lang="zh-CN" altLang="en-US" sz="1100">
              <a:latin typeface="+mj-ea"/>
              <a:ea typeface="+mj-ea"/>
            </a:endParaRPr>
          </a:p>
        </p:txBody>
      </p: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
        <p:nvSpPr>
          <p:cNvPr id="10" name="文本框 9"/>
          <p:cNvSpPr txBox="1"/>
          <p:nvPr>
            <p:custDataLst>
              <p:tags r:id="rId2"/>
            </p:custDataLst>
          </p:nvPr>
        </p:nvSpPr>
        <p:spPr>
          <a:xfrm rot="5400000">
            <a:off x="-819477" y="2485152"/>
            <a:ext cx="2502555" cy="245110"/>
          </a:xfrm>
          <a:prstGeom prst="rect">
            <a:avLst/>
          </a:prstGeom>
        </p:spPr>
        <p:txBody>
          <a:bodyPr wrap="square">
            <a:spAutoFit/>
          </a:bodyPr>
          <a:lstStyle/>
          <a:p>
            <a:pPr algn="dist"/>
            <a:r>
              <a:rPr lang="en-US" altLang="zh-CN" sz="1000">
                <a:ln w="19050">
                  <a:noFill/>
                </a:ln>
                <a:solidFill>
                  <a:srgbClr val="F4C68C"/>
                </a:solidFill>
                <a:latin typeface="+mj-ea"/>
                <a:ea typeface="+mj-ea"/>
              </a:rPr>
              <a:t>Pet Doctor APP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5015230"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Description of the Business</a:t>
            </a:r>
          </a:p>
        </p:txBody>
      </p:sp>
      <p:sp>
        <p:nvSpPr>
          <p:cNvPr id="15" name="文本框 14"/>
          <p:cNvSpPr txBox="1"/>
          <p:nvPr/>
        </p:nvSpPr>
        <p:spPr>
          <a:xfrm>
            <a:off x="314325" y="558800"/>
            <a:ext cx="425767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chemeClr val="tx1">
                    <a:lumMod val="75000"/>
                    <a:lumOff val="25000"/>
                  </a:schemeClr>
                </a:solidFill>
              </a:rPr>
              <a:t>业务描述</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4.1</a:t>
              </a:r>
            </a:p>
          </p:txBody>
        </p:sp>
      </p:grpSp>
      <p:sp>
        <p:nvSpPr>
          <p:cNvPr id="24" name="矩形: 圆角 23"/>
          <p:cNvSpPr/>
          <p:nvPr/>
        </p:nvSpPr>
        <p:spPr>
          <a:xfrm>
            <a:off x="4572000" y="983964"/>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26" name="矩形 25"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571328" y="989394"/>
            <a:ext cx="19196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600" dirty="0">
                <a:solidFill>
                  <a:srgbClr val="223250"/>
                </a:solidFill>
                <a:latin typeface="+mj-ea"/>
                <a:ea typeface="+mj-ea"/>
                <a:sym typeface="思源黑体 CN Normal" panose="020B0400000000000000" charset="-122"/>
              </a:rPr>
              <a:t>杜卓航</a:t>
            </a:r>
          </a:p>
        </p:txBody>
      </p:sp>
      <p:sp>
        <p:nvSpPr>
          <p:cNvPr id="30" name="矩形: 圆角 29"/>
          <p:cNvSpPr/>
          <p:nvPr/>
        </p:nvSpPr>
        <p:spPr>
          <a:xfrm>
            <a:off x="6753457" y="988359"/>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35" name="矩形 3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753225" y="966613"/>
            <a:ext cx="18770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600" dirty="0">
                <a:solidFill>
                  <a:srgbClr val="223250"/>
                </a:solidFill>
                <a:latin typeface="+mj-ea"/>
                <a:ea typeface="+mj-ea"/>
                <a:sym typeface="思源黑体 CN Normal" panose="020B0400000000000000" charset="-122"/>
              </a:rPr>
              <a:t>黄熙晋</a:t>
            </a:r>
          </a:p>
        </p:txBody>
      </p:sp>
      <p:sp>
        <p:nvSpPr>
          <p:cNvPr id="48" name="矩形: 圆角 47"/>
          <p:cNvSpPr/>
          <p:nvPr/>
        </p:nvSpPr>
        <p:spPr>
          <a:xfrm>
            <a:off x="4572000" y="2986442"/>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50" name="矩形 4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4511053" y="3120002"/>
            <a:ext cx="19196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600" dirty="0">
                <a:solidFill>
                  <a:srgbClr val="223250"/>
                </a:solidFill>
                <a:latin typeface="+mj-ea"/>
                <a:ea typeface="+mj-ea"/>
                <a:sym typeface="思源黑体 CN Normal" panose="020B0400000000000000" charset="-122"/>
              </a:rPr>
              <a:t>鲍忠正</a:t>
            </a:r>
          </a:p>
        </p:txBody>
      </p:sp>
      <p:sp>
        <p:nvSpPr>
          <p:cNvPr id="53" name="矩形: 圆角 52"/>
          <p:cNvSpPr/>
          <p:nvPr/>
        </p:nvSpPr>
        <p:spPr>
          <a:xfrm>
            <a:off x="6753457" y="2986442"/>
            <a:ext cx="2014025" cy="1890357"/>
          </a:xfrm>
          <a:prstGeom prst="roundRect">
            <a:avLst>
              <a:gd name="adj" fmla="val 5995"/>
            </a:avLst>
          </a:prstGeom>
          <a:solidFill>
            <a:schemeClr val="bg1"/>
          </a:soli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endParaRPr lang="zh-CN" altLang="en-US"/>
          </a:p>
        </p:txBody>
      </p:sp>
      <p:sp>
        <p:nvSpPr>
          <p:cNvPr id="55" name="矩形 54"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821939" y="3120002"/>
            <a:ext cx="18770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1600" dirty="0">
                <a:solidFill>
                  <a:srgbClr val="223250"/>
                </a:solidFill>
                <a:latin typeface="+mj-ea"/>
                <a:ea typeface="+mj-ea"/>
                <a:sym typeface="思源黑体 CN Normal" panose="020B0400000000000000" charset="-122"/>
              </a:rPr>
              <a:t>李苛垚</a:t>
            </a:r>
          </a:p>
        </p:txBody>
      </p:sp>
      <p:sp>
        <p:nvSpPr>
          <p:cNvPr id="57" name="矩形 56"/>
          <p:cNvSpPr/>
          <p:nvPr/>
        </p:nvSpPr>
        <p:spPr>
          <a:xfrm>
            <a:off x="672820" y="2694453"/>
            <a:ext cx="2612497" cy="1798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12866" y="2349868"/>
            <a:ext cx="3284220" cy="471805"/>
          </a:xfrm>
          <a:prstGeom prst="rect">
            <a:avLst/>
          </a:prstGeom>
          <a:noFill/>
          <a:ln>
            <a:noFill/>
          </a:ln>
        </p:spPr>
        <p:txBody>
          <a:bodyPr wrap="square" rtlCol="0">
            <a:noAutofit/>
          </a:bodyPr>
          <a:lstStyle/>
          <a:p>
            <a:r>
              <a:rPr lang="en-US" altLang="zh-CN" sz="2800" dirty="0">
                <a:ln w="38100">
                  <a:noFill/>
                </a:ln>
                <a:solidFill>
                  <a:srgbClr val="223250"/>
                </a:solidFill>
                <a:latin typeface="+mj-ea"/>
                <a:ea typeface="+mj-ea"/>
                <a:sym typeface="+mn-lt"/>
              </a:rPr>
              <a:t>How we work</a:t>
            </a:r>
            <a:endParaRPr lang="zh-CN" altLang="en-US" sz="2800" dirty="0">
              <a:ln w="38100">
                <a:noFill/>
              </a:ln>
              <a:solidFill>
                <a:srgbClr val="223250"/>
              </a:solidFill>
              <a:latin typeface="+mj-ea"/>
              <a:ea typeface="+mj-ea"/>
              <a:sym typeface="+mn-lt"/>
            </a:endParaRPr>
          </a:p>
        </p:txBody>
      </p:sp>
      <p:sp>
        <p:nvSpPr>
          <p:cNvPr id="4" name="文本框 3">
            <a:extLst>
              <a:ext uri="{FF2B5EF4-FFF2-40B4-BE49-F238E27FC236}">
                <a16:creationId xmlns:a16="http://schemas.microsoft.com/office/drawing/2014/main" id="{45759D7A-627C-FF2F-4137-7C2F12EA5294}"/>
              </a:ext>
            </a:extLst>
          </p:cNvPr>
          <p:cNvSpPr txBox="1"/>
          <p:nvPr/>
        </p:nvSpPr>
        <p:spPr>
          <a:xfrm>
            <a:off x="4638168" y="1461508"/>
            <a:ext cx="1959428" cy="861774"/>
          </a:xfrm>
          <a:prstGeom prst="rect">
            <a:avLst/>
          </a:prstGeom>
          <a:noFill/>
        </p:spPr>
        <p:txBody>
          <a:bodyPr wrap="square" rtlCol="0">
            <a:spAutoFit/>
          </a:bodyPr>
          <a:lstStyle/>
          <a:p>
            <a:r>
              <a:rPr lang="en-US" altLang="zh-CN" sz="1000" dirty="0"/>
              <a:t>1. App</a:t>
            </a:r>
            <a:r>
              <a:rPr lang="zh-CN" altLang="en-US" sz="1000" dirty="0"/>
              <a:t>：主页、登陆注册、底部导航条</a:t>
            </a:r>
            <a:endParaRPr lang="en-US" altLang="zh-CN" sz="1000" dirty="0"/>
          </a:p>
          <a:p>
            <a:r>
              <a:rPr lang="en-US" altLang="zh-CN" sz="1000" dirty="0"/>
              <a:t>2. App</a:t>
            </a:r>
            <a:r>
              <a:rPr lang="zh-CN" altLang="en-US" sz="1000" dirty="0"/>
              <a:t>测试</a:t>
            </a:r>
            <a:endParaRPr lang="en-US" altLang="zh-CN" sz="1000" dirty="0"/>
          </a:p>
          <a:p>
            <a:r>
              <a:rPr lang="en-US" altLang="zh-CN" sz="1000" dirty="0"/>
              <a:t>3. PPT </a:t>
            </a:r>
            <a:r>
              <a:rPr lang="zh-CN" altLang="en-US" sz="1000" dirty="0"/>
              <a:t>补充</a:t>
            </a:r>
            <a:endParaRPr lang="en-US" altLang="zh-CN" sz="1000" dirty="0"/>
          </a:p>
          <a:p>
            <a:r>
              <a:rPr lang="en-US" altLang="zh-CN" sz="1000" dirty="0"/>
              <a:t>4.</a:t>
            </a:r>
            <a:r>
              <a:rPr lang="zh-CN" altLang="en-US" sz="1000" dirty="0"/>
              <a:t>后期报告</a:t>
            </a:r>
            <a:endParaRPr lang="en-US" altLang="zh-CN" sz="1000" dirty="0"/>
          </a:p>
        </p:txBody>
      </p:sp>
      <p:sp>
        <p:nvSpPr>
          <p:cNvPr id="5" name="文本框 4">
            <a:extLst>
              <a:ext uri="{FF2B5EF4-FFF2-40B4-BE49-F238E27FC236}">
                <a16:creationId xmlns:a16="http://schemas.microsoft.com/office/drawing/2014/main" id="{BC7FCF49-48BB-201D-17A2-2ECFB776B613}"/>
              </a:ext>
            </a:extLst>
          </p:cNvPr>
          <p:cNvSpPr txBox="1"/>
          <p:nvPr/>
        </p:nvSpPr>
        <p:spPr>
          <a:xfrm>
            <a:off x="6909314" y="1463321"/>
            <a:ext cx="1702305" cy="1015663"/>
          </a:xfrm>
          <a:prstGeom prst="rect">
            <a:avLst/>
          </a:prstGeom>
          <a:noFill/>
        </p:spPr>
        <p:txBody>
          <a:bodyPr wrap="square" rtlCol="0">
            <a:spAutoFit/>
          </a:bodyPr>
          <a:lstStyle/>
          <a:p>
            <a:r>
              <a:rPr lang="en-US" altLang="zh-CN" sz="1000" dirty="0"/>
              <a:t>1. APP:</a:t>
            </a:r>
            <a:r>
              <a:rPr lang="zh-CN" altLang="en-US" sz="1000" dirty="0"/>
              <a:t> 解决聊天界面难题，以及医生界面的代码与布局</a:t>
            </a:r>
            <a:endParaRPr lang="en-US" altLang="zh-CN" sz="1000" dirty="0"/>
          </a:p>
          <a:p>
            <a:r>
              <a:rPr lang="en-US" altLang="zh-CN" sz="1000" dirty="0"/>
              <a:t>2. APP</a:t>
            </a:r>
            <a:r>
              <a:rPr lang="zh-CN" altLang="en-US" sz="1000" dirty="0"/>
              <a:t>整体构思、功能实现手段</a:t>
            </a:r>
            <a:endParaRPr lang="en-US" altLang="zh-CN" sz="1000" dirty="0"/>
          </a:p>
          <a:p>
            <a:r>
              <a:rPr lang="en-US" altLang="zh-CN" sz="1000" dirty="0"/>
              <a:t>3.</a:t>
            </a:r>
            <a:r>
              <a:rPr lang="zh-CN" altLang="en-US" sz="1000" dirty="0"/>
              <a:t>后期报告</a:t>
            </a:r>
            <a:endParaRPr lang="en-US" altLang="zh-CN" sz="1000" dirty="0"/>
          </a:p>
        </p:txBody>
      </p:sp>
      <p:sp>
        <p:nvSpPr>
          <p:cNvPr id="6" name="文本框 5">
            <a:extLst>
              <a:ext uri="{FF2B5EF4-FFF2-40B4-BE49-F238E27FC236}">
                <a16:creationId xmlns:a16="http://schemas.microsoft.com/office/drawing/2014/main" id="{0A919BF7-76D9-2A94-501E-0AF21658302B}"/>
              </a:ext>
            </a:extLst>
          </p:cNvPr>
          <p:cNvSpPr txBox="1"/>
          <p:nvPr/>
        </p:nvSpPr>
        <p:spPr>
          <a:xfrm>
            <a:off x="4776579" y="3570677"/>
            <a:ext cx="1604865" cy="707886"/>
          </a:xfrm>
          <a:prstGeom prst="rect">
            <a:avLst/>
          </a:prstGeom>
          <a:noFill/>
        </p:spPr>
        <p:txBody>
          <a:bodyPr wrap="square" rtlCol="0">
            <a:spAutoFit/>
          </a:bodyPr>
          <a:lstStyle/>
          <a:p>
            <a:r>
              <a:rPr lang="en-US" altLang="zh-CN" sz="1000" dirty="0"/>
              <a:t>1. APP</a:t>
            </a:r>
            <a:r>
              <a:rPr lang="zh-CN" altLang="en-US" sz="1000" dirty="0"/>
              <a:t>：导航页面</a:t>
            </a:r>
            <a:endParaRPr lang="en-US" altLang="zh-CN" sz="1000" dirty="0"/>
          </a:p>
          <a:p>
            <a:r>
              <a:rPr lang="en-US" altLang="zh-CN" sz="1000" dirty="0"/>
              <a:t>2. PPT </a:t>
            </a:r>
            <a:r>
              <a:rPr lang="zh-CN" altLang="en-US" sz="1000" dirty="0"/>
              <a:t>总体制作</a:t>
            </a:r>
            <a:endParaRPr lang="en-US" altLang="zh-CN" sz="1000" dirty="0"/>
          </a:p>
          <a:p>
            <a:r>
              <a:rPr lang="en-US" altLang="zh-CN" sz="1000" dirty="0"/>
              <a:t>3. </a:t>
            </a:r>
            <a:r>
              <a:rPr lang="zh-CN" altLang="en-US" sz="1000" dirty="0"/>
              <a:t>商业计划书</a:t>
            </a:r>
            <a:endParaRPr lang="en-US" altLang="zh-CN" sz="1000" dirty="0"/>
          </a:p>
          <a:p>
            <a:r>
              <a:rPr lang="en-US" altLang="zh-CN" sz="1000" dirty="0"/>
              <a:t>4. </a:t>
            </a:r>
            <a:r>
              <a:rPr lang="zh-CN" altLang="en-US" sz="1000" dirty="0"/>
              <a:t>后期报告</a:t>
            </a:r>
          </a:p>
        </p:txBody>
      </p:sp>
      <p:sp>
        <p:nvSpPr>
          <p:cNvPr id="7" name="文本框 6">
            <a:extLst>
              <a:ext uri="{FF2B5EF4-FFF2-40B4-BE49-F238E27FC236}">
                <a16:creationId xmlns:a16="http://schemas.microsoft.com/office/drawing/2014/main" id="{425AA95C-AE65-EF17-C290-145F2BABF3A5}"/>
              </a:ext>
            </a:extLst>
          </p:cNvPr>
          <p:cNvSpPr txBox="1"/>
          <p:nvPr/>
        </p:nvSpPr>
        <p:spPr>
          <a:xfrm>
            <a:off x="6861708" y="3566282"/>
            <a:ext cx="1797515" cy="861774"/>
          </a:xfrm>
          <a:prstGeom prst="rect">
            <a:avLst/>
          </a:prstGeom>
          <a:noFill/>
        </p:spPr>
        <p:txBody>
          <a:bodyPr wrap="square" rtlCol="0">
            <a:spAutoFit/>
          </a:bodyPr>
          <a:lstStyle/>
          <a:p>
            <a:r>
              <a:rPr lang="en-US" altLang="zh-CN" sz="1000" dirty="0"/>
              <a:t>1. APP: </a:t>
            </a:r>
            <a:r>
              <a:rPr lang="zh-CN" altLang="en-US" sz="1000" dirty="0"/>
              <a:t>完善个人页面、宠物页面</a:t>
            </a:r>
            <a:endParaRPr lang="en-US" altLang="zh-CN" sz="1000" dirty="0"/>
          </a:p>
          <a:p>
            <a:r>
              <a:rPr lang="en-US" altLang="zh-CN" sz="1000" dirty="0"/>
              <a:t>2. </a:t>
            </a:r>
            <a:r>
              <a:rPr lang="zh-CN" altLang="en-US" sz="1000" dirty="0"/>
              <a:t>商业计划书</a:t>
            </a:r>
            <a:endParaRPr lang="en-US" altLang="zh-CN" sz="1000" dirty="0"/>
          </a:p>
          <a:p>
            <a:r>
              <a:rPr lang="en-US" altLang="zh-CN" sz="1000" dirty="0"/>
              <a:t>3. </a:t>
            </a:r>
            <a:r>
              <a:rPr lang="zh-CN" altLang="en-US" sz="1000" dirty="0"/>
              <a:t>后期报告</a:t>
            </a:r>
            <a:endParaRPr lang="en-US" altLang="zh-CN" sz="1000" dirty="0"/>
          </a:p>
          <a:p>
            <a:r>
              <a:rPr lang="en-US" altLang="zh-CN" sz="1000" dirty="0"/>
              <a:t>4. </a:t>
            </a:r>
            <a:r>
              <a:rPr lang="zh-CN" altLang="en-US" sz="1000" dirty="0"/>
              <a:t>用户测试</a:t>
            </a:r>
            <a:endParaRPr lang="en-US" altLang="zh-CN"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4.2</a:t>
              </a:r>
            </a:p>
          </p:txBody>
        </p:sp>
      </p:grpSp>
      <p:sp>
        <p:nvSpPr>
          <p:cNvPr id="19" name="文本框 18"/>
          <p:cNvSpPr txBox="1"/>
          <p:nvPr/>
        </p:nvSpPr>
        <p:spPr>
          <a:xfrm>
            <a:off x="417830" y="3406775"/>
            <a:ext cx="1953895" cy="1347470"/>
          </a:xfrm>
          <a:prstGeom prst="rect">
            <a:avLst/>
          </a:prstGeom>
        </p:spPr>
        <p:txBody>
          <a:bodyPr wrap="square">
            <a:noAutofit/>
          </a:bodyPr>
          <a:lstStyle>
            <a:defPPr>
              <a:defRPr lang="zh-CN"/>
            </a:defPPr>
            <a:lvl1pPr>
              <a:lnSpc>
                <a:spcPct val="150000"/>
              </a:lnSpc>
              <a:defRPr sz="1050">
                <a:solidFill>
                  <a:schemeClr val="tx1">
                    <a:lumMod val="75000"/>
                    <a:lumOff val="25000"/>
                  </a:schemeClr>
                </a:solidFill>
                <a:cs typeface="+mn-ea"/>
              </a:defRPr>
            </a:lvl1pPr>
          </a:lstStyle>
          <a:p>
            <a:pPr algn="ctr">
              <a:buClr>
                <a:schemeClr val="accent2"/>
              </a:buClr>
            </a:pPr>
            <a:endParaRPr lang="zh-CN" altLang="en-US" sz="900" dirty="0">
              <a:solidFill>
                <a:schemeClr val="tx1">
                  <a:lumMod val="65000"/>
                  <a:lumOff val="35000"/>
                </a:schemeClr>
              </a:solidFill>
              <a:sym typeface="思源黑体 CN Normal" panose="020B0400000000000000" charset="-122"/>
            </a:endParaRPr>
          </a:p>
        </p:txBody>
      </p:sp>
      <p:sp>
        <p:nvSpPr>
          <p:cNvPr id="20" name="文本框 19"/>
          <p:cNvSpPr txBox="1"/>
          <p:nvPr/>
        </p:nvSpPr>
        <p:spPr>
          <a:xfrm>
            <a:off x="773457" y="3050858"/>
            <a:ext cx="1180193" cy="30670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400" b="0" dirty="0">
                <a:solidFill>
                  <a:srgbClr val="223250"/>
                </a:solidFill>
              </a:rPr>
              <a:t>Speed</a:t>
            </a:r>
            <a:endParaRPr lang="zh-CN" altLang="en-US" sz="1400" b="0" dirty="0">
              <a:solidFill>
                <a:srgbClr val="223250"/>
              </a:solidFill>
            </a:endParaRPr>
          </a:p>
        </p:txBody>
      </p:sp>
      <p:sp>
        <p:nvSpPr>
          <p:cNvPr id="21" name="矩形: 圆角 20"/>
          <p:cNvSpPr/>
          <p:nvPr/>
        </p:nvSpPr>
        <p:spPr>
          <a:xfrm>
            <a:off x="1006628" y="3444837"/>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01</a:t>
            </a:r>
            <a:endParaRPr lang="zh-CN" altLang="en-US" sz="900">
              <a:latin typeface="+mj-ea"/>
              <a:ea typeface="+mj-ea"/>
            </a:endParaRPr>
          </a:p>
        </p:txBody>
      </p:sp>
      <p:sp>
        <p:nvSpPr>
          <p:cNvPr id="24" name="文本框 23"/>
          <p:cNvSpPr txBox="1"/>
          <p:nvPr/>
        </p:nvSpPr>
        <p:spPr>
          <a:xfrm>
            <a:off x="2677161" y="3012547"/>
            <a:ext cx="1641475" cy="30670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400" b="0" dirty="0">
                <a:solidFill>
                  <a:srgbClr val="223250"/>
                </a:solidFill>
              </a:rPr>
              <a:t>Participation</a:t>
            </a:r>
            <a:endParaRPr lang="zh-CN" altLang="en-US" sz="1400" b="0" dirty="0">
              <a:solidFill>
                <a:srgbClr val="223250"/>
              </a:solidFill>
            </a:endParaRPr>
          </a:p>
        </p:txBody>
      </p:sp>
      <p:sp>
        <p:nvSpPr>
          <p:cNvPr id="25" name="矩形: 圆角 24"/>
          <p:cNvSpPr/>
          <p:nvPr/>
        </p:nvSpPr>
        <p:spPr>
          <a:xfrm>
            <a:off x="3122453" y="3406672"/>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02</a:t>
            </a:r>
            <a:endParaRPr lang="zh-CN" altLang="en-US" sz="900">
              <a:latin typeface="+mj-ea"/>
              <a:ea typeface="+mj-ea"/>
            </a:endParaRPr>
          </a:p>
        </p:txBody>
      </p:sp>
      <p:sp>
        <p:nvSpPr>
          <p:cNvPr id="27" name="文本框 26"/>
          <p:cNvSpPr txBox="1"/>
          <p:nvPr/>
        </p:nvSpPr>
        <p:spPr>
          <a:xfrm>
            <a:off x="4816158" y="3012547"/>
            <a:ext cx="1630680" cy="30670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400" b="0" dirty="0">
                <a:solidFill>
                  <a:srgbClr val="223250"/>
                </a:solidFill>
              </a:rPr>
              <a:t>Precision </a:t>
            </a:r>
            <a:endParaRPr lang="zh-CN" altLang="en-US" sz="1400" b="0" dirty="0">
              <a:solidFill>
                <a:srgbClr val="223250"/>
              </a:solidFill>
            </a:endParaRPr>
          </a:p>
        </p:txBody>
      </p:sp>
      <p:sp>
        <p:nvSpPr>
          <p:cNvPr id="28" name="矩形: 圆角 27"/>
          <p:cNvSpPr/>
          <p:nvPr/>
        </p:nvSpPr>
        <p:spPr>
          <a:xfrm>
            <a:off x="5293883" y="3406672"/>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03</a:t>
            </a:r>
            <a:endParaRPr lang="zh-CN" altLang="en-US" sz="900">
              <a:latin typeface="+mj-ea"/>
              <a:ea typeface="+mj-ea"/>
            </a:endParaRPr>
          </a:p>
        </p:txBody>
      </p:sp>
      <p:sp>
        <p:nvSpPr>
          <p:cNvPr id="33" name="文本框 32"/>
          <p:cNvSpPr txBox="1"/>
          <p:nvPr/>
        </p:nvSpPr>
        <p:spPr>
          <a:xfrm>
            <a:off x="6944360" y="2998203"/>
            <a:ext cx="1655445" cy="337185"/>
          </a:xfrm>
          <a:prstGeom prst="rect">
            <a:avLst/>
          </a:prstGeom>
        </p:spPr>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defRPr kumimoji="0" sz="6600" b="1" i="0" u="none" strike="noStrike" cap="none" spc="0" normalizeH="0" baseline="0">
                <a:ln w="19050">
                  <a:noFill/>
                </a:ln>
                <a:gradFill>
                  <a:gsLst>
                    <a:gs pos="0">
                      <a:srgbClr val="FF822F"/>
                    </a:gs>
                    <a:gs pos="100000">
                      <a:srgbClr val="FFBB35"/>
                    </a:gs>
                  </a:gsLst>
                  <a:lin ang="5400000" scaled="1"/>
                </a:gradFill>
                <a:effectLst/>
                <a:uLnTx/>
                <a:uFillTx/>
                <a:latin typeface="+mj-ea"/>
                <a:ea typeface="+mj-ea"/>
              </a:defRPr>
            </a:lvl1pPr>
            <a:lvl2pPr defTabSz="914400"/>
            <a:lvl3pPr defTabSz="914400"/>
            <a:lvl4pPr defTabSz="914400"/>
            <a:lvl5pPr defTabSz="914400"/>
            <a:lvl6pPr defTabSz="914400"/>
            <a:lvl7pPr defTabSz="914400"/>
            <a:lvl8pPr defTabSz="914400"/>
            <a:lvl9pPr defTabSz="914400"/>
          </a:lstStyle>
          <a:p>
            <a:r>
              <a:rPr lang="en-US" altLang="zh-CN" sz="1600" b="0" dirty="0">
                <a:solidFill>
                  <a:srgbClr val="223250"/>
                </a:solidFill>
              </a:rPr>
              <a:t>Quality</a:t>
            </a:r>
            <a:endParaRPr lang="zh-CN" altLang="en-US" sz="1600" b="0" dirty="0">
              <a:solidFill>
                <a:srgbClr val="223250"/>
              </a:solidFill>
            </a:endParaRPr>
          </a:p>
        </p:txBody>
      </p:sp>
      <p:sp>
        <p:nvSpPr>
          <p:cNvPr id="34" name="矩形: 圆角 33"/>
          <p:cNvSpPr/>
          <p:nvPr/>
        </p:nvSpPr>
        <p:spPr>
          <a:xfrm>
            <a:off x="7373553" y="3392328"/>
            <a:ext cx="713850" cy="19913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a:latin typeface="+mj-ea"/>
                <a:ea typeface="+mj-ea"/>
              </a:rPr>
              <a:t>04</a:t>
            </a:r>
            <a:endParaRPr lang="zh-CN" altLang="en-US" sz="900">
              <a:latin typeface="+mj-ea"/>
              <a:ea typeface="+mj-ea"/>
            </a:endParaRPr>
          </a:p>
        </p:txBody>
      </p:sp>
      <p:sp>
        <p:nvSpPr>
          <p:cNvPr id="5" name="矩形 4"/>
          <p:cNvSpPr/>
          <p:nvPr>
            <p:custDataLst>
              <p:tags r:id="rId1"/>
            </p:custDataLst>
          </p:nvPr>
        </p:nvSpPr>
        <p:spPr>
          <a:xfrm>
            <a:off x="301625" y="125730"/>
            <a:ext cx="7681595" cy="460375"/>
          </a:xfrm>
          <a:prstGeom prst="rect">
            <a:avLst/>
          </a:prstGeom>
          <a:noFill/>
          <a:ln>
            <a:noFill/>
          </a:ln>
        </p:spPr>
        <p:txBody>
          <a:bodyPr wrap="square" rtlCol="0">
            <a:spAutoFit/>
          </a:bodyPr>
          <a:lstStyle/>
          <a:p>
            <a:r>
              <a:rPr lang="zh-CN" altLang="en-US" sz="2000">
                <a:ln w="38100">
                  <a:noFill/>
                </a:ln>
                <a:solidFill>
                  <a:srgbClr val="223250"/>
                </a:solidFill>
                <a:latin typeface="+mj-ea"/>
                <a:ea typeface="+mj-ea"/>
                <a:sym typeface="+mn-lt"/>
              </a:rPr>
              <a:t>Market Analysis</a:t>
            </a:r>
            <a:r>
              <a:rPr lang="en-US" altLang="zh-CN" sz="2400">
                <a:ln w="38100">
                  <a:noFill/>
                </a:ln>
                <a:solidFill>
                  <a:srgbClr val="223250"/>
                </a:solidFill>
                <a:latin typeface="+mj-ea"/>
                <a:ea typeface="+mj-ea"/>
                <a:sym typeface="+mn-lt"/>
              </a:rPr>
              <a:t> - User Persona</a:t>
            </a:r>
          </a:p>
        </p:txBody>
      </p:sp>
      <p:sp>
        <p:nvSpPr>
          <p:cNvPr id="7" name="文本框 6"/>
          <p:cNvSpPr txBox="1"/>
          <p:nvPr>
            <p:custDataLst>
              <p:tags r:id="rId2"/>
            </p:custDataLst>
          </p:nvPr>
        </p:nvSpPr>
        <p:spPr>
          <a:xfrm>
            <a:off x="314569" y="558799"/>
            <a:ext cx="1553308"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en-US" altLang="zh-CN" sz="900">
                <a:solidFill>
                  <a:schemeClr val="tx1">
                    <a:lumMod val="75000"/>
                    <a:lumOff val="25000"/>
                  </a:schemeClr>
                </a:solidFill>
              </a:rPr>
              <a:t>市场分析- </a:t>
            </a:r>
            <a:r>
              <a:rPr lang="zh-CN" altLang="en-US" sz="900">
                <a:solidFill>
                  <a:schemeClr val="tx1">
                    <a:lumMod val="75000"/>
                    <a:lumOff val="25000"/>
                  </a:schemeClr>
                </a:solidFill>
              </a:rPr>
              <a:t>用户画像</a:t>
            </a:r>
          </a:p>
        </p:txBody>
      </p:sp>
      <p:pic>
        <p:nvPicPr>
          <p:cNvPr id="11" name="图片占位符 10">
            <a:extLst>
              <a:ext uri="{FF2B5EF4-FFF2-40B4-BE49-F238E27FC236}">
                <a16:creationId xmlns:a16="http://schemas.microsoft.com/office/drawing/2014/main" id="{8F15E4AC-4F0E-CC1A-1954-CE67955237EF}"/>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t="57" b="57"/>
          <a:stretch>
            <a:fillRect/>
          </a:stretch>
        </p:blipFill>
        <p:spPr/>
      </p:pic>
      <p:pic>
        <p:nvPicPr>
          <p:cNvPr id="15" name="图片占位符 14">
            <a:extLst>
              <a:ext uri="{FF2B5EF4-FFF2-40B4-BE49-F238E27FC236}">
                <a16:creationId xmlns:a16="http://schemas.microsoft.com/office/drawing/2014/main" id="{4B90218A-DA4C-1E50-F6C8-26E7D63BD902}"/>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24971" r="24971"/>
          <a:stretch>
            <a:fillRect/>
          </a:stretch>
        </p:blipFill>
        <p:spPr/>
      </p:pic>
      <p:pic>
        <p:nvPicPr>
          <p:cNvPr id="35" name="图片占位符 34">
            <a:extLst>
              <a:ext uri="{FF2B5EF4-FFF2-40B4-BE49-F238E27FC236}">
                <a16:creationId xmlns:a16="http://schemas.microsoft.com/office/drawing/2014/main" id="{9F37A2BD-34C7-FEE5-6032-8225BB04A4B6}"/>
              </a:ext>
            </a:extLst>
          </p:cNvPr>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t="127" b="127"/>
          <a:stretch>
            <a:fillRect/>
          </a:stretch>
        </p:blipFill>
        <p:spPr/>
      </p:pic>
      <p:pic>
        <p:nvPicPr>
          <p:cNvPr id="39" name="图片占位符 38">
            <a:extLst>
              <a:ext uri="{FF2B5EF4-FFF2-40B4-BE49-F238E27FC236}">
                <a16:creationId xmlns:a16="http://schemas.microsoft.com/office/drawing/2014/main" id="{791C24F2-AAA3-40B5-F11A-A1FFF797C653}"/>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438" b="438"/>
          <a:stretch>
            <a:fillRect/>
          </a:stretch>
        </p:blip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115" name="矩形 114"/>
          <p:cNvSpPr/>
          <p:nvPr/>
        </p:nvSpPr>
        <p:spPr bwMode="auto">
          <a:xfrm>
            <a:off x="1670889" y="1838822"/>
            <a:ext cx="6785214" cy="7683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b="1">
                <a:solidFill>
                  <a:srgbClr val="223250"/>
                </a:solidFill>
                <a:latin typeface="思源黑体 CN Heavy" panose="020B0A00000000000000" charset="-122"/>
                <a:ea typeface="思源黑体 CN Heavy" panose="020B0A00000000000000" charset="-122"/>
                <a:sym typeface="思源黑体 CN Normal" panose="020B0400000000000000" charset="-122"/>
              </a:rPr>
              <a:t>THANK YOU</a:t>
            </a:r>
          </a:p>
        </p:txBody>
      </p:sp>
      <p:sp>
        <p:nvSpPr>
          <p:cNvPr id="117" name="文本框 116"/>
          <p:cNvSpPr txBox="1"/>
          <p:nvPr/>
        </p:nvSpPr>
        <p:spPr>
          <a:xfrm>
            <a:off x="1695450" y="3480435"/>
            <a:ext cx="6699885" cy="275590"/>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sz="1200" spc="0">
                <a:solidFill>
                  <a:srgbClr val="223250"/>
                </a:solidFill>
                <a:effectLst/>
                <a:sym typeface="思源黑体 CN Normal" panose="020B0400000000000000" charset="-122"/>
              </a:rPr>
              <a:t>Group members</a:t>
            </a:r>
            <a:r>
              <a:rPr lang="zh-CN" altLang="en-US" sz="1200" spc="0">
                <a:solidFill>
                  <a:srgbClr val="223250"/>
                </a:solidFill>
                <a:effectLst/>
                <a:sym typeface="思源黑体 CN Normal" panose="020B0400000000000000" charset="-122"/>
              </a:rPr>
              <a:t>：杜卓航</a:t>
            </a:r>
            <a:r>
              <a:rPr lang="en-US" altLang="zh-CN" sz="1200" spc="0">
                <a:solidFill>
                  <a:srgbClr val="223250"/>
                </a:solidFill>
                <a:effectLst/>
                <a:sym typeface="思源黑体 CN Normal" panose="020B0400000000000000" charset="-122"/>
              </a:rPr>
              <a:t>, 李苛垚, 黄熙晋, </a:t>
            </a:r>
            <a:r>
              <a:rPr lang="zh-CN" altLang="en-US" sz="1200" spc="0">
                <a:solidFill>
                  <a:srgbClr val="223250"/>
                </a:solidFill>
                <a:effectLst/>
                <a:sym typeface="思源黑体 CN Normal" panose="020B0400000000000000" charset="-122"/>
              </a:rPr>
              <a:t>鲍忠正</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8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思源黑体 CN Heavy" panose="020B0A00000000000000" charset="-122"/>
                <a:ea typeface="思源黑体 CN Heavy" panose="020B0A00000000000000" charset="-122"/>
                <a:cs typeface="+mn-cs"/>
                <a:sym typeface="思源黑体 CN Normal" panose="020B0400000000000000" charset="-122"/>
              </a:rPr>
              <a:t>感谢观看</a:t>
            </a: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charset="-122"/>
              <a:ea typeface="思源黑体 CN Normal" panose="020B0400000000000000" charset="-122"/>
              <a:cs typeface="+mn-cs"/>
            </a:endParaRPr>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
        <p:nvSpPr>
          <p:cNvPr id="10" name="文本框 9"/>
          <p:cNvSpPr txBox="1"/>
          <p:nvPr>
            <p:custDataLst>
              <p:tags r:id="rId2"/>
            </p:custDataLst>
          </p:nvPr>
        </p:nvSpPr>
        <p:spPr>
          <a:xfrm rot="5400000">
            <a:off x="-819477" y="2485152"/>
            <a:ext cx="2502555" cy="24511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Pet Doctor APP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532890" y="1833880"/>
            <a:ext cx="7243445" cy="1198880"/>
          </a:xfrm>
          <a:prstGeom prst="rect">
            <a:avLst/>
          </a:prstGeom>
        </p:spPr>
        <p:txBody>
          <a:bodyPr wrap="square">
            <a:spAutoFit/>
          </a:bodyPr>
          <a:lstStyle/>
          <a:p>
            <a:pPr defTabSz="914400"/>
            <a:r>
              <a:rPr lang="zh-CN" altLang="en-US" sz="3600">
                <a:ln w="38100">
                  <a:noFill/>
                </a:ln>
                <a:solidFill>
                  <a:srgbClr val="223250"/>
                </a:solidFill>
                <a:latin typeface="+mj-ea"/>
                <a:ea typeface="+mj-ea"/>
                <a:sym typeface="+mn-lt"/>
              </a:rPr>
              <a:t>Difficulty and effort of app development</a:t>
            </a:r>
          </a:p>
        </p:txBody>
      </p:sp>
      <p:sp>
        <p:nvSpPr>
          <p:cNvPr id="54" name="文本框 53"/>
          <p:cNvSpPr txBox="1"/>
          <p:nvPr/>
        </p:nvSpPr>
        <p:spPr>
          <a:xfrm>
            <a:off x="1532731" y="1513594"/>
            <a:ext cx="5379640" cy="768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1</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041569"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ONE</a:t>
            </a:r>
            <a:endParaRPr lang="zh-CN" altLang="en-US" sz="1100">
              <a:latin typeface="+mj-ea"/>
              <a:ea typeface="+mj-ea"/>
            </a:endParaRPr>
          </a:p>
        </p:txBody>
      </p: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
        <p:nvSpPr>
          <p:cNvPr id="10" name="文本框 9"/>
          <p:cNvSpPr txBox="1"/>
          <p:nvPr>
            <p:custDataLst>
              <p:tags r:id="rId2"/>
            </p:custDataLst>
          </p:nvPr>
        </p:nvSpPr>
        <p:spPr>
          <a:xfrm rot="5400000">
            <a:off x="-819477" y="2485152"/>
            <a:ext cx="2502555" cy="24511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Pet Doctor APP</a:t>
            </a:r>
          </a:p>
        </p:txBody>
      </p:sp>
      <p:cxnSp>
        <p:nvCxnSpPr>
          <p:cNvPr id="11" name="直接连接符 10"/>
          <p:cNvCxnSpPr/>
          <p:nvPr>
            <p:custDataLst>
              <p:tags r:id="rId3"/>
            </p:custDataLst>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7656830"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Difficulty and effort of app development</a:t>
            </a:r>
          </a:p>
        </p:txBody>
      </p:sp>
      <p:sp>
        <p:nvSpPr>
          <p:cNvPr id="15" name="文本框 14"/>
          <p:cNvSpPr txBox="1"/>
          <p:nvPr/>
        </p:nvSpPr>
        <p:spPr>
          <a:xfrm>
            <a:off x="314325" y="558800"/>
            <a:ext cx="425767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chemeClr val="tx1">
                    <a:lumMod val="75000"/>
                    <a:lumOff val="25000"/>
                  </a:schemeClr>
                </a:solidFill>
              </a:rPr>
              <a:t>应用程序开发的难度和工作量</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1.1</a:t>
              </a:r>
            </a:p>
          </p:txBody>
        </p:sp>
      </p:grpSp>
      <p:sp>
        <p:nvSpPr>
          <p:cNvPr id="57" name="矩形 56"/>
          <p:cNvSpPr/>
          <p:nvPr/>
        </p:nvSpPr>
        <p:spPr>
          <a:xfrm>
            <a:off x="938530" y="2650490"/>
            <a:ext cx="2778125" cy="19748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864870" y="1442085"/>
            <a:ext cx="3284220" cy="471805"/>
          </a:xfrm>
          <a:prstGeom prst="rect">
            <a:avLst/>
          </a:prstGeom>
          <a:noFill/>
          <a:ln>
            <a:noFill/>
          </a:ln>
        </p:spPr>
        <p:txBody>
          <a:bodyPr wrap="square" rtlCol="0">
            <a:noAutofit/>
          </a:bodyPr>
          <a:lstStyle/>
          <a:p>
            <a:r>
              <a:rPr lang="en-US" altLang="zh-CN" sz="2800">
                <a:ln w="38100">
                  <a:noFill/>
                </a:ln>
                <a:solidFill>
                  <a:srgbClr val="223250"/>
                </a:solidFill>
                <a:latin typeface="+mj-ea"/>
                <a:ea typeface="+mj-ea"/>
                <a:sym typeface="+mn-lt"/>
              </a:rPr>
              <a:t>Video introduction of Pet Doctor app </a:t>
            </a:r>
          </a:p>
        </p:txBody>
      </p:sp>
      <p:sp>
        <p:nvSpPr>
          <p:cNvPr id="3" name="燕尾形箭头 2"/>
          <p:cNvSpPr/>
          <p:nvPr/>
        </p:nvSpPr>
        <p:spPr>
          <a:xfrm>
            <a:off x="1243330" y="3350895"/>
            <a:ext cx="2171700" cy="542925"/>
          </a:xfrm>
          <a:prstGeom prst="notchedRightArrow">
            <a:avLst/>
          </a:prstGeom>
          <a:solidFill>
            <a:srgbClr val="FBE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无标题视频——使用Clipchamp制作">
            <a:hlinkClick r:id="" action="ppaction://media"/>
            <a:extLst>
              <a:ext uri="{FF2B5EF4-FFF2-40B4-BE49-F238E27FC236}">
                <a16:creationId xmlns:a16="http://schemas.microsoft.com/office/drawing/2014/main" id="{1B2F27D1-57A4-D3D2-DFDB-39F9A9DCA1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0806" y="1221740"/>
            <a:ext cx="4579902" cy="2576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01625" y="125730"/>
            <a:ext cx="7656830"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Difficulty and effort of app development</a:t>
            </a:r>
          </a:p>
        </p:txBody>
      </p:sp>
      <p:sp>
        <p:nvSpPr>
          <p:cNvPr id="15" name="文本框 14"/>
          <p:cNvSpPr txBox="1"/>
          <p:nvPr/>
        </p:nvSpPr>
        <p:spPr>
          <a:xfrm>
            <a:off x="314325" y="558800"/>
            <a:ext cx="425767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chemeClr val="tx1">
                    <a:lumMod val="75000"/>
                    <a:lumOff val="25000"/>
                  </a:schemeClr>
                </a:solidFill>
              </a:rPr>
              <a:t>应用程序开发的难度和工作量</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1.2</a:t>
              </a:r>
            </a:p>
          </p:txBody>
        </p:sp>
      </p:grpSp>
      <p:sp>
        <p:nvSpPr>
          <p:cNvPr id="57" name="矩形 56"/>
          <p:cNvSpPr/>
          <p:nvPr/>
        </p:nvSpPr>
        <p:spPr>
          <a:xfrm>
            <a:off x="509534" y="1791750"/>
            <a:ext cx="2612497" cy="1798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449580" y="2121535"/>
            <a:ext cx="3615690" cy="829945"/>
          </a:xfrm>
          <a:prstGeom prst="rect">
            <a:avLst/>
          </a:prstGeom>
          <a:noFill/>
        </p:spPr>
        <p:txBody>
          <a:bodyPr wrap="square" rtlCol="0">
            <a:sp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marL="342900" indent="-342900">
              <a:lnSpc>
                <a:spcPct val="150000"/>
              </a:lnSpc>
              <a:buFont typeface="Arial" panose="020B0604020202020204" pitchFamily="34" charset="0"/>
              <a:buChar char="•"/>
            </a:pPr>
            <a:r>
              <a:rPr lang="zh-CN" altLang="en-US" sz="1600">
                <a:solidFill>
                  <a:schemeClr val="tx1">
                    <a:lumMod val="65000"/>
                    <a:lumOff val="35000"/>
                  </a:schemeClr>
                </a:solidFill>
                <a:latin typeface="Franklin Gothic Demi" panose="020B0703020102020204" charset="0"/>
                <a:cs typeface="Franklin Gothic Demi" panose="020B0703020102020204" charset="0"/>
              </a:rPr>
              <a:t>Chat interface layout</a:t>
            </a:r>
          </a:p>
          <a:p>
            <a:pPr marL="342900" indent="-342900">
              <a:lnSpc>
                <a:spcPct val="150000"/>
              </a:lnSpc>
              <a:buFont typeface="Arial" panose="020B0604020202020204" pitchFamily="34" charset="0"/>
              <a:buChar char="•"/>
            </a:pPr>
            <a:r>
              <a:rPr lang="en-US" altLang="zh-CN" sz="1600">
                <a:solidFill>
                  <a:schemeClr val="tx1">
                    <a:lumMod val="65000"/>
                    <a:lumOff val="35000"/>
                  </a:schemeClr>
                </a:solidFill>
                <a:latin typeface="Franklin Gothic Demi" panose="020B0703020102020204" charset="0"/>
                <a:cs typeface="Franklin Gothic Demi" panose="020B0703020102020204" charset="0"/>
              </a:rPr>
              <a:t>T</a:t>
            </a:r>
            <a:r>
              <a:rPr lang="zh-CN" altLang="en-US" sz="1600">
                <a:solidFill>
                  <a:schemeClr val="tx1">
                    <a:lumMod val="65000"/>
                    <a:lumOff val="35000"/>
                  </a:schemeClr>
                </a:solidFill>
                <a:latin typeface="Franklin Gothic Demi" panose="020B0703020102020204" charset="0"/>
                <a:cs typeface="Franklin Gothic Demi" panose="020B0703020102020204" charset="0"/>
              </a:rPr>
              <a:t>heme colors</a:t>
            </a:r>
          </a:p>
        </p:txBody>
      </p:sp>
      <p:sp>
        <p:nvSpPr>
          <p:cNvPr id="59" name="矩形 58"/>
          <p:cNvSpPr/>
          <p:nvPr/>
        </p:nvSpPr>
        <p:spPr>
          <a:xfrm>
            <a:off x="864870" y="1442085"/>
            <a:ext cx="3284220" cy="471805"/>
          </a:xfrm>
          <a:prstGeom prst="rect">
            <a:avLst/>
          </a:prstGeom>
          <a:noFill/>
          <a:ln>
            <a:noFill/>
          </a:ln>
        </p:spPr>
        <p:txBody>
          <a:bodyPr wrap="square" rtlCol="0">
            <a:noAutofit/>
          </a:bodyPr>
          <a:lstStyle/>
          <a:p>
            <a:r>
              <a:rPr lang="en-US" altLang="zh-CN" sz="2800">
                <a:ln w="38100">
                  <a:noFill/>
                </a:ln>
                <a:solidFill>
                  <a:srgbClr val="223250"/>
                </a:solidFill>
                <a:latin typeface="+mj-ea"/>
                <a:ea typeface="+mj-ea"/>
                <a:sym typeface="+mn-lt"/>
              </a:rPr>
              <a:t>UI design </a:t>
            </a:r>
          </a:p>
        </p:txBody>
      </p:sp>
      <p:pic>
        <p:nvPicPr>
          <p:cNvPr id="6" name="图片 5">
            <a:extLst>
              <a:ext uri="{FF2B5EF4-FFF2-40B4-BE49-F238E27FC236}">
                <a16:creationId xmlns:a16="http://schemas.microsoft.com/office/drawing/2014/main" id="{ED4DAD8E-3046-573D-3DFA-01A09155D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9762" y="747204"/>
            <a:ext cx="1396753" cy="2231036"/>
          </a:xfrm>
          <a:prstGeom prst="rect">
            <a:avLst/>
          </a:prstGeom>
        </p:spPr>
      </p:pic>
      <p:pic>
        <p:nvPicPr>
          <p:cNvPr id="8" name="图片 7">
            <a:extLst>
              <a:ext uri="{FF2B5EF4-FFF2-40B4-BE49-F238E27FC236}">
                <a16:creationId xmlns:a16="http://schemas.microsoft.com/office/drawing/2014/main" id="{617C9CA0-1AC0-3223-F50A-F97CA9295B32}"/>
              </a:ext>
            </a:extLst>
          </p:cNvPr>
          <p:cNvPicPr>
            <a:picLocks noChangeAspect="1"/>
          </p:cNvPicPr>
          <p:nvPr/>
        </p:nvPicPr>
        <p:blipFill rotWithShape="1">
          <a:blip r:embed="rId3">
            <a:extLst>
              <a:ext uri="{28A0092B-C50C-407E-A947-70E740481C1C}">
                <a14:useLocalDpi xmlns:a14="http://schemas.microsoft.com/office/drawing/2010/main" val="0"/>
              </a:ext>
            </a:extLst>
          </a:blip>
          <a:srcRect t="986"/>
          <a:stretch/>
        </p:blipFill>
        <p:spPr>
          <a:xfrm>
            <a:off x="5437329" y="623128"/>
            <a:ext cx="1326146" cy="1905113"/>
          </a:xfrm>
          <a:prstGeom prst="rect">
            <a:avLst/>
          </a:prstGeom>
        </p:spPr>
      </p:pic>
      <p:pic>
        <p:nvPicPr>
          <p:cNvPr id="10" name="图片 9">
            <a:extLst>
              <a:ext uri="{FF2B5EF4-FFF2-40B4-BE49-F238E27FC236}">
                <a16:creationId xmlns:a16="http://schemas.microsoft.com/office/drawing/2014/main" id="{20EA15AE-F320-25A1-758F-9CC2FED99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2983" y="623128"/>
            <a:ext cx="1301369" cy="1944494"/>
          </a:xfrm>
          <a:prstGeom prst="rect">
            <a:avLst/>
          </a:prstGeom>
        </p:spPr>
      </p:pic>
      <p:pic>
        <p:nvPicPr>
          <p:cNvPr id="12" name="图片 11">
            <a:extLst>
              <a:ext uri="{FF2B5EF4-FFF2-40B4-BE49-F238E27FC236}">
                <a16:creationId xmlns:a16="http://schemas.microsoft.com/office/drawing/2014/main" id="{520A073C-1696-0178-9766-74BE87E8AF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8630" y="3041780"/>
            <a:ext cx="1187737" cy="2101720"/>
          </a:xfrm>
          <a:prstGeom prst="rect">
            <a:avLst/>
          </a:prstGeom>
        </p:spPr>
      </p:pic>
      <p:pic>
        <p:nvPicPr>
          <p:cNvPr id="19" name="图片 18">
            <a:extLst>
              <a:ext uri="{FF2B5EF4-FFF2-40B4-BE49-F238E27FC236}">
                <a16:creationId xmlns:a16="http://schemas.microsoft.com/office/drawing/2014/main" id="{93C16AF9-A5FF-CB50-C3BB-5D08EFC735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7329" y="2734312"/>
            <a:ext cx="1326146" cy="2283458"/>
          </a:xfrm>
          <a:prstGeom prst="rect">
            <a:avLst/>
          </a:prstGeom>
        </p:spPr>
      </p:pic>
      <p:pic>
        <p:nvPicPr>
          <p:cNvPr id="21" name="图片 20">
            <a:extLst>
              <a:ext uri="{FF2B5EF4-FFF2-40B4-BE49-F238E27FC236}">
                <a16:creationId xmlns:a16="http://schemas.microsoft.com/office/drawing/2014/main" id="{7DB495ED-5356-CA01-4234-760D2B3983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2321" y="2734312"/>
            <a:ext cx="1448222" cy="22310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750" y="1819275"/>
            <a:ext cx="3644265" cy="1581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599714" y="1015713"/>
            <a:ext cx="544286" cy="3337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72745" y="2050415"/>
            <a:ext cx="4012565" cy="2539365"/>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a:latin typeface="Franklin Gothic Demi" panose="020B0703020102020204" charset="0"/>
                <a:cs typeface="Franklin Gothic Demi" panose="020B0703020102020204" charset="0"/>
              </a:rPr>
              <a:t>Solution:</a:t>
            </a:r>
          </a:p>
          <a:p>
            <a:pPr marL="171450" indent="-171450">
              <a:lnSpc>
                <a:spcPct val="150000"/>
              </a:lnSpc>
              <a:buFont typeface="Arial" panose="020B0604020202020204" pitchFamily="34" charset="0"/>
              <a:buChar char="•"/>
            </a:pPr>
            <a:r>
              <a:rPr lang="zh-CN" altLang="en-US" sz="1050">
                <a:latin typeface="Franklin Gothic Demi" panose="020B0703020102020204" charset="0"/>
                <a:cs typeface="Franklin Gothic Demi" panose="020B0703020102020204" charset="0"/>
              </a:rPr>
              <a:t>Identify the core functions and features of the home page, such as appointments, medical record management, etc., and place them in a </a:t>
            </a:r>
            <a:r>
              <a:rPr lang="zh-CN" altLang="en-US" sz="1050" b="1">
                <a:solidFill>
                  <a:srgbClr val="EFAE5C"/>
                </a:solidFill>
                <a:latin typeface="Franklin Gothic Demi" panose="020B0703020102020204" charset="0"/>
                <a:cs typeface="Franklin Gothic Demi" panose="020B0703020102020204" charset="0"/>
              </a:rPr>
              <a:t>prominent location</a:t>
            </a:r>
            <a:r>
              <a:rPr lang="zh-CN" altLang="en-US" sz="1050">
                <a:latin typeface="Franklin Gothic Demi" panose="020B0703020102020204" charset="0"/>
                <a:cs typeface="Franklin Gothic Demi" panose="020B0703020102020204" charset="0"/>
              </a:rPr>
              <a:t>.</a:t>
            </a:r>
          </a:p>
          <a:p>
            <a:pPr marL="171450" indent="-171450">
              <a:lnSpc>
                <a:spcPct val="150000"/>
              </a:lnSpc>
              <a:buFont typeface="Arial" panose="020B0604020202020204" pitchFamily="34" charset="0"/>
              <a:buChar char="•"/>
            </a:pPr>
            <a:r>
              <a:rPr lang="zh-CN" altLang="en-US" sz="1050">
                <a:latin typeface="Franklin Gothic Demi" panose="020B0703020102020204" charset="0"/>
                <a:cs typeface="Franklin Gothic Demi" panose="020B0703020102020204" charset="0"/>
              </a:rPr>
              <a:t>Using a simple, </a:t>
            </a:r>
            <a:r>
              <a:rPr lang="zh-CN" altLang="en-US" sz="1050" b="1">
                <a:solidFill>
                  <a:srgbClr val="EFAE5C"/>
                </a:solidFill>
                <a:latin typeface="Franklin Gothic Demi" panose="020B0703020102020204" charset="0"/>
                <a:cs typeface="Franklin Gothic Demi" panose="020B0703020102020204" charset="0"/>
              </a:rPr>
              <a:t>intuitive design style</a:t>
            </a:r>
            <a:r>
              <a:rPr lang="zh-CN" altLang="en-US" sz="1050">
                <a:latin typeface="Franklin Gothic Demi" panose="020B0703020102020204" charset="0"/>
                <a:cs typeface="Franklin Gothic Demi" panose="020B0703020102020204" charset="0"/>
              </a:rPr>
              <a:t>, users can quickly understand and use each functional entry.</a:t>
            </a:r>
          </a:p>
          <a:p>
            <a:pPr marL="171450" indent="-171450">
              <a:lnSpc>
                <a:spcPct val="150000"/>
              </a:lnSpc>
              <a:buFont typeface="Arial" panose="020B0604020202020204" pitchFamily="34" charset="0"/>
              <a:buChar char="•"/>
            </a:pPr>
            <a:r>
              <a:rPr lang="zh-CN" altLang="en-US" sz="1050">
                <a:latin typeface="Franklin Gothic Demi" panose="020B0703020102020204" charset="0"/>
                <a:cs typeface="Franklin Gothic Demi" panose="020B0703020102020204" charset="0"/>
              </a:rPr>
              <a:t>Use </a:t>
            </a:r>
            <a:r>
              <a:rPr lang="zh-CN" altLang="en-US" sz="1050" b="1">
                <a:solidFill>
                  <a:srgbClr val="EFAE5C"/>
                </a:solidFill>
                <a:latin typeface="Franklin Gothic Demi" panose="020B0703020102020204" charset="0"/>
                <a:cs typeface="Franklin Gothic Demi" panose="020B0703020102020204" charset="0"/>
              </a:rPr>
              <a:t>appropriate colors and ICONS</a:t>
            </a:r>
            <a:r>
              <a:rPr lang="zh-CN" altLang="en-US" sz="1050">
                <a:latin typeface="Franklin Gothic Demi" panose="020B0703020102020204" charset="0"/>
                <a:cs typeface="Franklin Gothic Demi" panose="020B0703020102020204" charset="0"/>
              </a:rPr>
              <a:t> to improve the visibility and ease of use of the interface.</a:t>
            </a:r>
          </a:p>
          <a:p>
            <a:pPr marL="171450" indent="-171450">
              <a:lnSpc>
                <a:spcPct val="150000"/>
              </a:lnSpc>
              <a:buFont typeface="Arial" panose="020B0604020202020204" pitchFamily="34" charset="0"/>
              <a:buChar char="•"/>
            </a:pPr>
            <a:r>
              <a:rPr lang="zh-CN" altLang="en-US" sz="1050">
                <a:latin typeface="Franklin Gothic Demi" panose="020B0703020102020204" charset="0"/>
                <a:cs typeface="Franklin Gothic Demi" panose="020B0703020102020204" charset="0"/>
              </a:rPr>
              <a:t>Through the </a:t>
            </a:r>
            <a:r>
              <a:rPr lang="zh-CN" altLang="en-US" sz="1050" b="1">
                <a:solidFill>
                  <a:srgbClr val="EFAE5C"/>
                </a:solidFill>
                <a:latin typeface="Franklin Gothic Demi" panose="020B0703020102020204" charset="0"/>
                <a:cs typeface="Franklin Gothic Demi" panose="020B0703020102020204" charset="0"/>
              </a:rPr>
              <a:t>optimization of layout and components</a:t>
            </a:r>
            <a:r>
              <a:rPr lang="zh-CN" altLang="en-US" sz="1050">
                <a:latin typeface="Franklin Gothic Demi" panose="020B0703020102020204" charset="0"/>
                <a:cs typeface="Franklin Gothic Demi" panose="020B0703020102020204" charset="0"/>
              </a:rPr>
              <a:t>, ensure the loading speed and response performance of the main page.</a:t>
            </a:r>
          </a:p>
        </p:txBody>
      </p:sp>
      <p:sp>
        <p:nvSpPr>
          <p:cNvPr id="22" name="矩形: 圆角 21"/>
          <p:cNvSpPr/>
          <p:nvPr/>
        </p:nvSpPr>
        <p:spPr>
          <a:xfrm>
            <a:off x="412750" y="947420"/>
            <a:ext cx="1968500" cy="334010"/>
          </a:xfrm>
          <a:prstGeom prst="roundRect">
            <a:avLst>
              <a:gd name="adj" fmla="val 50000"/>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r>
              <a:rPr lang="en-US" altLang="zh-CN" b="1">
                <a:latin typeface="+mj-ea"/>
                <a:ea typeface="+mj-ea"/>
              </a:rPr>
              <a:t>Main page</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72745" y="1440180"/>
            <a:ext cx="3891280" cy="538480"/>
          </a:xfrm>
          <a:prstGeom prst="rect">
            <a:avLst/>
          </a:prstGeom>
          <a:noFill/>
          <a:ln>
            <a:noFill/>
          </a:ln>
        </p:spPr>
        <p:txBody>
          <a:bodyPr wrap="square" rtlCol="0">
            <a:noAutofit/>
          </a:bodyPr>
          <a:lstStyle/>
          <a:p>
            <a:r>
              <a:rPr sz="1400">
                <a:ln w="38100">
                  <a:noFill/>
                </a:ln>
                <a:solidFill>
                  <a:srgbClr val="223250"/>
                </a:solidFill>
                <a:latin typeface="+mj-ea"/>
                <a:ea typeface="+mj-ea"/>
                <a:sym typeface="+mn-lt"/>
              </a:rPr>
              <a:t>How </a:t>
            </a:r>
            <a:r>
              <a:rPr lang="en-US" sz="1400">
                <a:ln w="38100">
                  <a:noFill/>
                </a:ln>
                <a:solidFill>
                  <a:srgbClr val="223250"/>
                </a:solidFill>
                <a:latin typeface="+mj-ea"/>
                <a:ea typeface="+mj-ea"/>
                <a:sym typeface="+mn-lt"/>
              </a:rPr>
              <a:t>to </a:t>
            </a:r>
            <a:r>
              <a:rPr sz="1400">
                <a:ln w="38100">
                  <a:noFill/>
                </a:ln>
                <a:solidFill>
                  <a:srgbClr val="223250"/>
                </a:solidFill>
                <a:latin typeface="+mj-ea"/>
                <a:ea typeface="+mj-ea"/>
                <a:sym typeface="+mn-lt"/>
              </a:rPr>
              <a:t>design a homepage that appeals to users and provides easy navigation?</a:t>
            </a:r>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1.3</a:t>
              </a:r>
            </a:p>
          </p:txBody>
        </p:sp>
      </p:gr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rcRect l="6037" t="983" r="3939" b="777"/>
          <a:stretch>
            <a:fillRect/>
          </a:stretch>
        </p:blipFill>
        <p:spPr>
          <a:xfrm>
            <a:off x="4572000" y="1440435"/>
            <a:ext cx="3910084" cy="2847480"/>
          </a:xfrm>
          <a:custGeom>
            <a:avLst/>
            <a:gdLst>
              <a:gd name="connsiteX0" fmla="*/ 136138 w 3910084"/>
              <a:gd name="connsiteY0" fmla="*/ 0 h 2847480"/>
              <a:gd name="connsiteX1" fmla="*/ 3773946 w 3910084"/>
              <a:gd name="connsiteY1" fmla="*/ 0 h 2847480"/>
              <a:gd name="connsiteX2" fmla="*/ 3910084 w 3910084"/>
              <a:gd name="connsiteY2" fmla="*/ 136138 h 2847480"/>
              <a:gd name="connsiteX3" fmla="*/ 3910084 w 3910084"/>
              <a:gd name="connsiteY3" fmla="*/ 2711342 h 2847480"/>
              <a:gd name="connsiteX4" fmla="*/ 3773946 w 3910084"/>
              <a:gd name="connsiteY4" fmla="*/ 2847480 h 2847480"/>
              <a:gd name="connsiteX5" fmla="*/ 136138 w 3910084"/>
              <a:gd name="connsiteY5" fmla="*/ 2847480 h 2847480"/>
              <a:gd name="connsiteX6" fmla="*/ 0 w 3910084"/>
              <a:gd name="connsiteY6" fmla="*/ 2711342 h 2847480"/>
              <a:gd name="connsiteX7" fmla="*/ 0 w 3910084"/>
              <a:gd name="connsiteY7" fmla="*/ 136138 h 2847480"/>
              <a:gd name="connsiteX8" fmla="*/ 136138 w 3910084"/>
              <a:gd name="connsiteY8" fmla="*/ 0 h 28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084" h="2847480">
                <a:moveTo>
                  <a:pt x="136138" y="0"/>
                </a:moveTo>
                <a:lnTo>
                  <a:pt x="3773946" y="0"/>
                </a:lnTo>
                <a:cubicBezTo>
                  <a:pt x="3849133" y="0"/>
                  <a:pt x="3910084" y="60951"/>
                  <a:pt x="3910084" y="136138"/>
                </a:cubicBezTo>
                <a:lnTo>
                  <a:pt x="3910084" y="2711342"/>
                </a:lnTo>
                <a:cubicBezTo>
                  <a:pt x="3910084" y="2786529"/>
                  <a:pt x="3849133" y="2847480"/>
                  <a:pt x="3773946" y="2847480"/>
                </a:cubicBezTo>
                <a:lnTo>
                  <a:pt x="136138" y="2847480"/>
                </a:lnTo>
                <a:cubicBezTo>
                  <a:pt x="60951" y="2847480"/>
                  <a:pt x="0" y="2786529"/>
                  <a:pt x="0" y="2711342"/>
                </a:cubicBezTo>
                <a:lnTo>
                  <a:pt x="0" y="136138"/>
                </a:lnTo>
                <a:cubicBezTo>
                  <a:pt x="0" y="60951"/>
                  <a:pt x="60951" y="0"/>
                  <a:pt x="136138" y="0"/>
                </a:cubicBezTo>
                <a:close/>
              </a:path>
            </a:pathLst>
          </a:custGeom>
        </p:spPr>
      </p:pic>
      <p:sp>
        <p:nvSpPr>
          <p:cNvPr id="3" name="文本框 2"/>
          <p:cNvSpPr txBox="1"/>
          <p:nvPr>
            <p:custDataLst>
              <p:tags r:id="rId1"/>
            </p:custDataLst>
          </p:nvPr>
        </p:nvSpPr>
        <p:spPr>
          <a:xfrm>
            <a:off x="314325" y="558800"/>
            <a:ext cx="425767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chemeClr val="tx1">
                    <a:lumMod val="75000"/>
                    <a:lumOff val="25000"/>
                  </a:schemeClr>
                </a:solidFill>
              </a:rPr>
              <a:t>应用程序开发的难度和工作量</a:t>
            </a:r>
          </a:p>
        </p:txBody>
      </p:sp>
      <p:sp>
        <p:nvSpPr>
          <p:cNvPr id="4" name="矩形 3"/>
          <p:cNvSpPr/>
          <p:nvPr>
            <p:custDataLst>
              <p:tags r:id="rId2"/>
            </p:custDataLst>
          </p:nvPr>
        </p:nvSpPr>
        <p:spPr>
          <a:xfrm>
            <a:off x="301625" y="125730"/>
            <a:ext cx="7656830"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Difficulty and effort of app development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750" y="1819275"/>
            <a:ext cx="3644265" cy="1581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599714" y="1015713"/>
            <a:ext cx="544286" cy="3337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72745" y="2050415"/>
            <a:ext cx="4012565" cy="2539365"/>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a:latin typeface="Franklin Gothic Demi" panose="020B0703020102020204" charset="0"/>
                <a:cs typeface="Franklin Gothic Demi" panose="020B0703020102020204" charset="0"/>
              </a:rPr>
              <a:t>Solution:</a:t>
            </a:r>
          </a:p>
          <a:p>
            <a:pPr marL="171450" indent="-171450">
              <a:lnSpc>
                <a:spcPct val="150000"/>
              </a:lnSpc>
              <a:buFont typeface="Arial" panose="020B0604020202020204" pitchFamily="34" charset="0"/>
              <a:buChar char="•"/>
            </a:pPr>
            <a:r>
              <a:rPr lang="zh-CN" altLang="en-US" sz="1050">
                <a:latin typeface="Franklin Gothic Demi" panose="020B0703020102020204" charset="0"/>
                <a:cs typeface="Franklin Gothic Demi" panose="020B0703020102020204" charset="0"/>
              </a:rPr>
              <a:t>Use the </a:t>
            </a:r>
            <a:r>
              <a:rPr lang="zh-CN" altLang="en-US" sz="1050" b="1">
                <a:solidFill>
                  <a:srgbClr val="EFAE5C"/>
                </a:solidFill>
                <a:latin typeface="Franklin Gothic Demi" panose="020B0703020102020204" charset="0"/>
                <a:cs typeface="Franklin Gothic Demi" panose="020B0703020102020204" charset="0"/>
              </a:rPr>
              <a:t>navigation components and fragments</a:t>
            </a:r>
            <a:r>
              <a:rPr lang="zh-CN" altLang="en-US" sz="1050">
                <a:latin typeface="Franklin Gothic Demi" panose="020B0703020102020204" charset="0"/>
                <a:cs typeface="Franklin Gothic Demi" panose="020B0703020102020204" charset="0"/>
              </a:rPr>
              <a:t> provided by Android Studio to manage and control the conversion and data transfer between pages.</a:t>
            </a:r>
          </a:p>
          <a:p>
            <a:pPr marL="171450" indent="-171450">
              <a:lnSpc>
                <a:spcPct val="150000"/>
              </a:lnSpc>
              <a:buFont typeface="Arial" panose="020B0604020202020204" pitchFamily="34" charset="0"/>
              <a:buChar char="•"/>
            </a:pPr>
            <a:r>
              <a:rPr lang="zh-CN" altLang="en-US" sz="1050">
                <a:latin typeface="Franklin Gothic Demi" panose="020B0703020102020204" charset="0"/>
                <a:cs typeface="Franklin Gothic Demi" panose="020B0703020102020204" charset="0"/>
              </a:rPr>
              <a:t>Design the</a:t>
            </a:r>
            <a:r>
              <a:rPr lang="zh-CN" altLang="en-US" sz="1050" b="1">
                <a:solidFill>
                  <a:srgbClr val="EFAE5C"/>
                </a:solidFill>
                <a:latin typeface="Franklin Gothic Demi" panose="020B0703020102020204" charset="0"/>
                <a:cs typeface="Franklin Gothic Demi" panose="020B0703020102020204" charset="0"/>
              </a:rPr>
              <a:t> appropriate navigation bar</a:t>
            </a:r>
            <a:r>
              <a:rPr lang="zh-CN" altLang="en-US" sz="1050">
                <a:latin typeface="Franklin Gothic Demi" panose="020B0703020102020204" charset="0"/>
                <a:cs typeface="Franklin Gothic Demi" panose="020B0703020102020204" charset="0"/>
              </a:rPr>
              <a:t> and bottom navigation bar to provide intuitive page navigation and switching.</a:t>
            </a:r>
          </a:p>
          <a:p>
            <a:pPr marL="171450" indent="-171450">
              <a:lnSpc>
                <a:spcPct val="150000"/>
              </a:lnSpc>
              <a:buFont typeface="Arial" panose="020B0604020202020204" pitchFamily="34" charset="0"/>
              <a:buChar char="•"/>
            </a:pPr>
            <a:r>
              <a:rPr lang="zh-CN" altLang="en-US" sz="1050">
                <a:latin typeface="Franklin Gothic Demi" panose="020B0703020102020204" charset="0"/>
                <a:cs typeface="Franklin Gothic Demi" panose="020B0703020102020204" charset="0"/>
              </a:rPr>
              <a:t>Using the functions of navigation components, </a:t>
            </a:r>
            <a:r>
              <a:rPr lang="zh-CN" altLang="en-US" sz="1050" b="1">
                <a:solidFill>
                  <a:srgbClr val="EFAE5C"/>
                </a:solidFill>
                <a:latin typeface="Franklin Gothic Demi" panose="020B0703020102020204" charset="0"/>
                <a:cs typeface="Franklin Gothic Demi" panose="020B0703020102020204" charset="0"/>
              </a:rPr>
              <a:t>parameter transfer and data interaction</a:t>
            </a:r>
            <a:r>
              <a:rPr lang="zh-CN" altLang="en-US" sz="1050">
                <a:latin typeface="Franklin Gothic Demi" panose="020B0703020102020204" charset="0"/>
                <a:cs typeface="Franklin Gothic Demi" panose="020B0703020102020204" charset="0"/>
              </a:rPr>
              <a:t> between pages are realized, ensuring that users can experience each functional module seamlessly.</a:t>
            </a:r>
          </a:p>
        </p:txBody>
      </p:sp>
      <p:sp>
        <p:nvSpPr>
          <p:cNvPr id="22" name="矩形: 圆角 21"/>
          <p:cNvSpPr/>
          <p:nvPr/>
        </p:nvSpPr>
        <p:spPr>
          <a:xfrm>
            <a:off x="412750" y="947420"/>
            <a:ext cx="1968500" cy="334010"/>
          </a:xfrm>
          <a:prstGeom prst="roundRect">
            <a:avLst>
              <a:gd name="adj" fmla="val 50000"/>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r>
              <a:rPr lang="en-US" altLang="zh-CN" sz="1600" b="1">
                <a:latin typeface="+mj-ea"/>
                <a:ea typeface="+mj-ea"/>
              </a:rPr>
              <a:t>Navigation page</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72745" y="1440180"/>
            <a:ext cx="3891280" cy="538480"/>
          </a:xfrm>
          <a:prstGeom prst="rect">
            <a:avLst/>
          </a:prstGeom>
          <a:noFill/>
          <a:ln>
            <a:noFill/>
          </a:ln>
        </p:spPr>
        <p:txBody>
          <a:bodyPr wrap="square" rtlCol="0">
            <a:noAutofit/>
          </a:bodyPr>
          <a:lstStyle/>
          <a:p>
            <a:r>
              <a:rPr sz="1400">
                <a:ln w="38100">
                  <a:noFill/>
                </a:ln>
                <a:solidFill>
                  <a:srgbClr val="223250"/>
                </a:solidFill>
                <a:latin typeface="+mj-ea"/>
                <a:ea typeface="+mj-ea"/>
                <a:sym typeface="+mn-lt"/>
              </a:rPr>
              <a:t>How to handle navigation and interaction between different pages?</a:t>
            </a:r>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1.4</a:t>
              </a:r>
            </a:p>
          </p:txBody>
        </p:sp>
      </p:grpSp>
      <p:sp>
        <p:nvSpPr>
          <p:cNvPr id="3" name="文本框 2"/>
          <p:cNvSpPr txBox="1"/>
          <p:nvPr>
            <p:custDataLst>
              <p:tags r:id="rId1"/>
            </p:custDataLst>
          </p:nvPr>
        </p:nvSpPr>
        <p:spPr>
          <a:xfrm>
            <a:off x="314325" y="558800"/>
            <a:ext cx="425767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chemeClr val="tx1">
                    <a:lumMod val="75000"/>
                    <a:lumOff val="25000"/>
                  </a:schemeClr>
                </a:solidFill>
              </a:rPr>
              <a:t>应用程序开发的难度和工作量</a:t>
            </a:r>
          </a:p>
        </p:txBody>
      </p:sp>
      <p:sp>
        <p:nvSpPr>
          <p:cNvPr id="4" name="矩形 3"/>
          <p:cNvSpPr/>
          <p:nvPr>
            <p:custDataLst>
              <p:tags r:id="rId2"/>
            </p:custDataLst>
          </p:nvPr>
        </p:nvSpPr>
        <p:spPr>
          <a:xfrm>
            <a:off x="301625" y="125730"/>
            <a:ext cx="7656830"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Difficulty and effort of app development</a:t>
            </a:r>
          </a:p>
        </p:txBody>
      </p:sp>
      <p:pic>
        <p:nvPicPr>
          <p:cNvPr id="100" name="图片 99"/>
          <p:cNvPicPr/>
          <p:nvPr>
            <p:custDataLst>
              <p:tags r:id="rId3"/>
            </p:custDataLst>
          </p:nvPr>
        </p:nvPicPr>
        <p:blipFill>
          <a:blip r:embed="rId5"/>
          <a:stretch>
            <a:fillRect/>
          </a:stretch>
        </p:blipFill>
        <p:spPr>
          <a:xfrm>
            <a:off x="4529455" y="1016000"/>
            <a:ext cx="4163060" cy="37020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750" y="1819275"/>
            <a:ext cx="3644265" cy="1581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599714" y="1015713"/>
            <a:ext cx="544286" cy="3337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72745" y="2050415"/>
            <a:ext cx="4012565" cy="2539365"/>
          </a:xfrm>
          <a:prstGeom prst="rect">
            <a:avLst/>
          </a:prstGeom>
          <a:noFill/>
        </p:spPr>
        <p:txBody>
          <a:bodyPr wrap="square" rtlCol="0">
            <a:noAutofit/>
          </a:bodyPr>
          <a:lstStyle>
            <a:defPPr>
              <a:defRPr lang="en-US"/>
            </a:defPPr>
            <a:lvl1pPr>
              <a:defRPr sz="900">
                <a:solidFill>
                  <a:schemeClr val="tx1">
                    <a:lumMod val="75000"/>
                    <a:lumOff val="25000"/>
                  </a:schemeClr>
                </a:solidFill>
                <a:latin typeface="+mn-ea"/>
                <a:cs typeface="汉仪旗黑-50S" panose="00020600040101010101" charset="-122"/>
              </a:defRPr>
            </a:lvl1pPr>
          </a:lstStyle>
          <a:p>
            <a:pPr>
              <a:lnSpc>
                <a:spcPct val="150000"/>
              </a:lnSpc>
            </a:pPr>
            <a:r>
              <a:rPr lang="zh-CN" altLang="en-US" sz="1050">
                <a:latin typeface="Franklin Gothic Demi" panose="020B0703020102020204" charset="0"/>
                <a:cs typeface="Franklin Gothic Demi" panose="020B0703020102020204" charset="0"/>
              </a:rPr>
              <a:t>Solution:</a:t>
            </a:r>
          </a:p>
          <a:p>
            <a:pPr marL="171450" indent="-171450">
              <a:lnSpc>
                <a:spcPct val="150000"/>
              </a:lnSpc>
              <a:buFont typeface="Arial" panose="020B0604020202020204" pitchFamily="34" charset="0"/>
              <a:buChar char="•"/>
            </a:pPr>
            <a:r>
              <a:rPr lang="zh-CN" altLang="en-US" sz="1050">
                <a:latin typeface="Franklin Gothic Demi" panose="020B0703020102020204" charset="0"/>
                <a:cs typeface="Franklin Gothic Demi" panose="020B0703020102020204" charset="0"/>
              </a:rPr>
              <a:t>Kotlin language is used to write network request code and communicate with server-side apis over </a:t>
            </a:r>
            <a:r>
              <a:rPr lang="zh-CN" altLang="en-US" sz="1050" b="1">
                <a:solidFill>
                  <a:srgbClr val="EFAE5C"/>
                </a:solidFill>
                <a:latin typeface="Franklin Gothic Demi" panose="020B0703020102020204" charset="0"/>
                <a:cs typeface="Franklin Gothic Demi" panose="020B0703020102020204" charset="0"/>
              </a:rPr>
              <a:t>HTTP protocol</a:t>
            </a:r>
            <a:r>
              <a:rPr lang="zh-CN" altLang="en-US" sz="1050">
                <a:latin typeface="Franklin Gothic Demi" panose="020B0703020102020204" charset="0"/>
                <a:cs typeface="Franklin Gothic Demi" panose="020B0703020102020204" charset="0"/>
              </a:rPr>
              <a:t>.</a:t>
            </a:r>
          </a:p>
          <a:p>
            <a:pPr marL="171450" indent="-171450">
              <a:lnSpc>
                <a:spcPct val="150000"/>
              </a:lnSpc>
              <a:buFont typeface="Arial" panose="020B0604020202020204" pitchFamily="34" charset="0"/>
              <a:buChar char="•"/>
            </a:pPr>
            <a:r>
              <a:rPr lang="zh-CN" altLang="en-US" sz="1050">
                <a:latin typeface="Franklin Gothic Demi" panose="020B0703020102020204" charset="0"/>
                <a:cs typeface="Franklin Gothic Demi" panose="020B0703020102020204" charset="0"/>
              </a:rPr>
              <a:t>Use appropriate network request libraries in Android Studio, such as </a:t>
            </a:r>
            <a:r>
              <a:rPr lang="zh-CN" altLang="en-US" sz="1050" b="1">
                <a:solidFill>
                  <a:srgbClr val="EFAE5C"/>
                </a:solidFill>
                <a:latin typeface="Franklin Gothic Demi" panose="020B0703020102020204" charset="0"/>
                <a:cs typeface="Franklin Gothic Demi" panose="020B0703020102020204" charset="0"/>
              </a:rPr>
              <a:t>Retrofit</a:t>
            </a:r>
            <a:r>
              <a:rPr lang="zh-CN" altLang="en-US" sz="1050">
                <a:latin typeface="Franklin Gothic Demi" panose="020B0703020102020204" charset="0"/>
                <a:cs typeface="Franklin Gothic Demi" panose="020B0703020102020204" charset="0"/>
              </a:rPr>
              <a:t>, to simplify the operation and management of network requests.</a:t>
            </a:r>
          </a:p>
          <a:p>
            <a:pPr marL="171450" indent="-171450">
              <a:lnSpc>
                <a:spcPct val="150000"/>
              </a:lnSpc>
              <a:buFont typeface="Arial" panose="020B0604020202020204" pitchFamily="34" charset="0"/>
              <a:buChar char="•"/>
            </a:pPr>
            <a:r>
              <a:rPr lang="zh-CN" altLang="en-US" sz="1050" b="1">
                <a:solidFill>
                  <a:srgbClr val="EFAE5C"/>
                </a:solidFill>
                <a:latin typeface="Franklin Gothic Demi" panose="020B0703020102020204" charset="0"/>
                <a:cs typeface="Franklin Gothic Demi" panose="020B0703020102020204" charset="0"/>
              </a:rPr>
              <a:t>Handles server responses and errors</a:t>
            </a:r>
            <a:r>
              <a:rPr lang="zh-CN" altLang="en-US" sz="1050">
                <a:latin typeface="Franklin Gothic Demi" panose="020B0703020102020204" charset="0"/>
                <a:cs typeface="Franklin Gothic Demi" panose="020B0703020102020204" charset="0"/>
              </a:rPr>
              <a:t> to ensure that user consultation requests are sent and received correctly.</a:t>
            </a:r>
          </a:p>
          <a:p>
            <a:pPr marL="171450" indent="-171450">
              <a:lnSpc>
                <a:spcPct val="150000"/>
              </a:lnSpc>
              <a:buFont typeface="Arial" panose="020B0604020202020204" pitchFamily="34" charset="0"/>
              <a:buChar char="•"/>
            </a:pPr>
            <a:r>
              <a:rPr lang="zh-CN" altLang="en-US" sz="1050">
                <a:latin typeface="Franklin Gothic Demi" panose="020B0703020102020204" charset="0"/>
                <a:cs typeface="Franklin Gothic Demi" panose="020B0703020102020204" charset="0"/>
              </a:rPr>
              <a:t>Through the </a:t>
            </a:r>
            <a:r>
              <a:rPr lang="zh-CN" altLang="en-US" sz="1050" b="1">
                <a:solidFill>
                  <a:srgbClr val="EFAE5C"/>
                </a:solidFill>
                <a:latin typeface="Franklin Gothic Demi" panose="020B0703020102020204" charset="0"/>
                <a:cs typeface="Franklin Gothic Demi" panose="020B0703020102020204" charset="0"/>
              </a:rPr>
              <a:t>appropriate data structure and format</a:t>
            </a:r>
            <a:r>
              <a:rPr lang="zh-CN" altLang="en-US" sz="1050">
                <a:latin typeface="Franklin Gothic Demi" panose="020B0703020102020204" charset="0"/>
                <a:cs typeface="Franklin Gothic Demi" panose="020B0703020102020204" charset="0"/>
              </a:rPr>
              <a:t>, the user's consultation questions are passed to the pet doctor, and the doctor's response is displayed to the user in a timely manner.</a:t>
            </a:r>
          </a:p>
        </p:txBody>
      </p:sp>
      <p:sp>
        <p:nvSpPr>
          <p:cNvPr id="22" name="矩形: 圆角 21"/>
          <p:cNvSpPr/>
          <p:nvPr/>
        </p:nvSpPr>
        <p:spPr>
          <a:xfrm>
            <a:off x="412750" y="843915"/>
            <a:ext cx="2484755" cy="437515"/>
          </a:xfrm>
          <a:prstGeom prst="roundRect">
            <a:avLst>
              <a:gd name="adj" fmla="val 50000"/>
            </a:avLst>
          </a:prstGeom>
          <a:gradFill>
            <a:gsLst>
              <a:gs pos="0">
                <a:schemeClr val="accent1"/>
              </a:gs>
              <a:gs pos="100000">
                <a:schemeClr val="accent1">
                  <a:lumMod val="75000"/>
                </a:schemeClr>
              </a:gs>
            </a:gsLst>
            <a:lin ang="2700000" scaled="1"/>
          </a:gradFill>
          <a:ln>
            <a:noFill/>
          </a:ln>
          <a:effectLst>
            <a:outerShdw blurRad="177800" dist="190500" dir="738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r>
              <a:rPr lang="en-US" altLang="zh-CN" sz="1400" b="1">
                <a:latin typeface="+mj-ea"/>
                <a:ea typeface="+mj-ea"/>
              </a:rPr>
              <a:t>Back-end data interaction</a:t>
            </a:r>
          </a:p>
        </p:txBody>
      </p:sp>
      <p:sp>
        <p:nvSpPr>
          <p:cNvPr id="2" name="矩形 1"/>
          <p:cNvSpPr/>
          <p:nvPr/>
        </p:nvSpPr>
        <p:spPr>
          <a:xfrm>
            <a:off x="0" y="0"/>
            <a:ext cx="228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72745" y="1511935"/>
            <a:ext cx="3891280" cy="538480"/>
          </a:xfrm>
          <a:prstGeom prst="rect">
            <a:avLst/>
          </a:prstGeom>
          <a:noFill/>
          <a:ln>
            <a:noFill/>
          </a:ln>
        </p:spPr>
        <p:txBody>
          <a:bodyPr wrap="square" rtlCol="0">
            <a:noAutofit/>
          </a:bodyPr>
          <a:lstStyle/>
          <a:p>
            <a:r>
              <a:rPr sz="1200">
                <a:ln w="38100">
                  <a:noFill/>
                </a:ln>
                <a:solidFill>
                  <a:srgbClr val="223250"/>
                </a:solidFill>
                <a:latin typeface="+mj-ea"/>
                <a:ea typeface="+mj-ea"/>
                <a:sym typeface="+mn-lt"/>
              </a:rPr>
              <a:t>How does the data interact with the backend to enable users to ask questions of their pet doctor?</a:t>
            </a:r>
          </a:p>
        </p:txBody>
      </p:sp>
      <p:grpSp>
        <p:nvGrpSpPr>
          <p:cNvPr id="16" name="组合 15"/>
          <p:cNvGrpSpPr/>
          <p:nvPr/>
        </p:nvGrpSpPr>
        <p:grpSpPr>
          <a:xfrm>
            <a:off x="8241222" y="172220"/>
            <a:ext cx="689808" cy="671560"/>
            <a:chOff x="6272598" y="358666"/>
            <a:chExt cx="765162" cy="744920"/>
          </a:xfrm>
        </p:grpSpPr>
        <p:sp>
          <p:nvSpPr>
            <p:cNvPr id="17" name="椭圆 16"/>
            <p:cNvSpPr/>
            <p:nvPr/>
          </p:nvSpPr>
          <p:spPr>
            <a:xfrm>
              <a:off x="6278617" y="358666"/>
              <a:ext cx="744920" cy="74492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272598" y="578478"/>
              <a:ext cx="765162" cy="305695"/>
            </a:xfrm>
            <a:prstGeom prst="rect">
              <a:avLst/>
            </a:prstGeom>
            <a:noFill/>
            <a:ln>
              <a:noFill/>
            </a:ln>
          </p:spPr>
          <p:txBody>
            <a:bodyPr wrap="square" rtlCol="0">
              <a:sp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1200" spc="0">
                  <a:solidFill>
                    <a:srgbClr val="F4C68C"/>
                  </a:solidFill>
                  <a:effectLst/>
                  <a:sym typeface="思源黑体 CN Normal" panose="020B0400000000000000" charset="-122"/>
                </a:rPr>
                <a:t>1.5</a:t>
              </a:r>
            </a:p>
          </p:txBody>
        </p:sp>
      </p:grpSp>
      <p:sp>
        <p:nvSpPr>
          <p:cNvPr id="3" name="文本框 2"/>
          <p:cNvSpPr txBox="1"/>
          <p:nvPr>
            <p:custDataLst>
              <p:tags r:id="rId1"/>
            </p:custDataLst>
          </p:nvPr>
        </p:nvSpPr>
        <p:spPr>
          <a:xfrm>
            <a:off x="314325" y="558800"/>
            <a:ext cx="4257675" cy="229870"/>
          </a:xfrm>
          <a:prstGeom prst="rect">
            <a:avLst/>
          </a:prstGeom>
          <a:noFill/>
        </p:spPr>
        <p:txBody>
          <a:bodyPr wrap="square" rtlCol="0">
            <a:spAutoFit/>
          </a:bodyPr>
          <a:lstStyle>
            <a:defPPr>
              <a:defRPr lang="en-US"/>
            </a:defPPr>
            <a:lvl1pPr marR="0" lvl="0" indent="0" defTabSz="914400" fontAlgn="auto">
              <a:lnSpc>
                <a:spcPct val="100000"/>
              </a:lnSpc>
              <a:spcBef>
                <a:spcPts val="0"/>
              </a:spcBef>
              <a:spcAft>
                <a:spcPts val="0"/>
              </a:spcAft>
              <a:buClrTx/>
              <a:buSzTx/>
              <a:buFontTx/>
              <a:buNone/>
              <a:defRPr kumimoji="0" sz="800" b="0" i="0" u="none" strike="noStrike" cap="none" spc="0" normalizeH="0" baseline="0">
                <a:ln>
                  <a:noFill/>
                </a:ln>
                <a:solidFill>
                  <a:srgbClr val="4B4939"/>
                </a:solidFill>
                <a:effectLst/>
                <a:uLnTx/>
                <a:uFillTx/>
                <a:latin typeface="+mn-ea"/>
                <a:cs typeface="思源黑体 CN Normal" panose="020B0400000000000000" charset="-122"/>
              </a:defRPr>
            </a:lvl1pPr>
          </a:lstStyle>
          <a:p>
            <a:pPr algn="dist"/>
            <a:r>
              <a:rPr lang="zh-CN" altLang="en-US" sz="900">
                <a:solidFill>
                  <a:schemeClr val="tx1">
                    <a:lumMod val="75000"/>
                    <a:lumOff val="25000"/>
                  </a:schemeClr>
                </a:solidFill>
              </a:rPr>
              <a:t>应用程序开发的难度和工作量</a:t>
            </a:r>
          </a:p>
        </p:txBody>
      </p:sp>
      <p:sp>
        <p:nvSpPr>
          <p:cNvPr id="4" name="矩形 3"/>
          <p:cNvSpPr/>
          <p:nvPr>
            <p:custDataLst>
              <p:tags r:id="rId2"/>
            </p:custDataLst>
          </p:nvPr>
        </p:nvSpPr>
        <p:spPr>
          <a:xfrm>
            <a:off x="301625" y="125730"/>
            <a:ext cx="7656830" cy="460375"/>
          </a:xfrm>
          <a:prstGeom prst="rect">
            <a:avLst/>
          </a:prstGeom>
          <a:noFill/>
          <a:ln>
            <a:noFill/>
          </a:ln>
        </p:spPr>
        <p:txBody>
          <a:bodyPr wrap="square" rtlCol="0">
            <a:spAutoFit/>
          </a:bodyPr>
          <a:lstStyle/>
          <a:p>
            <a:pPr defTabSz="914400"/>
            <a:r>
              <a:rPr lang="zh-CN" altLang="en-US" sz="2400">
                <a:ln w="38100">
                  <a:noFill/>
                </a:ln>
                <a:solidFill>
                  <a:srgbClr val="223250"/>
                </a:solidFill>
                <a:latin typeface="+mj-ea"/>
                <a:ea typeface="+mj-ea"/>
                <a:sym typeface="+mn-lt"/>
              </a:rPr>
              <a:t>Difficulty and effort of app development</a:t>
            </a:r>
          </a:p>
        </p:txBody>
      </p:sp>
      <p:pic>
        <p:nvPicPr>
          <p:cNvPr id="6" name="图片 5">
            <a:extLst>
              <a:ext uri="{FF2B5EF4-FFF2-40B4-BE49-F238E27FC236}">
                <a16:creationId xmlns:a16="http://schemas.microsoft.com/office/drawing/2014/main" id="{F3543239-1885-F034-4CC9-D4AFF10C84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2204" y="1015713"/>
            <a:ext cx="2431182" cy="37453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rot="19800000">
            <a:off x="1373868" y="634092"/>
            <a:ext cx="3948342" cy="3948342"/>
          </a:xfrm>
          <a:prstGeom prst="ellipse">
            <a:avLst/>
          </a:prstGeom>
          <a:gradFill>
            <a:gsLst>
              <a:gs pos="0">
                <a:srgbClr val="F4C68C"/>
              </a:gs>
              <a:gs pos="84000">
                <a:schemeClr val="accent1">
                  <a:lumMod val="30000"/>
                  <a:lumOff val="70000"/>
                  <a:alpha val="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863600" cy="5143500"/>
          </a:xfrm>
          <a:prstGeom prst="rect">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bwMode="auto">
          <a:xfrm>
            <a:off x="1670889" y="1838822"/>
            <a:ext cx="4794727" cy="768350"/>
          </a:xfrm>
          <a:prstGeom prst="rect">
            <a:avLst/>
          </a:prstGeom>
        </p:spPr>
        <p:txBody>
          <a:bodyPr wrap="square">
            <a:spAutoFit/>
          </a:bodyPr>
          <a:lstStyle/>
          <a:p>
            <a:pPr defTabSz="914400"/>
            <a:r>
              <a:rPr lang="en-US" sz="4400">
                <a:ln w="38100">
                  <a:noFill/>
                </a:ln>
                <a:solidFill>
                  <a:srgbClr val="223250"/>
                </a:solidFill>
                <a:latin typeface="+mj-ea"/>
                <a:ea typeface="+mj-ea"/>
                <a:sym typeface="+mn-lt"/>
              </a:rPr>
              <a:t>A</a:t>
            </a:r>
            <a:r>
              <a:rPr lang="zh-CN" altLang="en-US" sz="4400">
                <a:ln w="38100">
                  <a:noFill/>
                </a:ln>
                <a:solidFill>
                  <a:srgbClr val="223250"/>
                </a:solidFill>
                <a:latin typeface="+mj-ea"/>
                <a:ea typeface="+mj-ea"/>
                <a:sym typeface="+mn-lt"/>
              </a:rPr>
              <a:t>pp testing</a:t>
            </a:r>
          </a:p>
        </p:txBody>
      </p:sp>
      <p:cxnSp>
        <p:nvCxnSpPr>
          <p:cNvPr id="120" name="直接连接符 119"/>
          <p:cNvCxnSpPr/>
          <p:nvPr/>
        </p:nvCxnSpPr>
        <p:spPr>
          <a:xfrm>
            <a:off x="1817848" y="3367020"/>
            <a:ext cx="215153" cy="0"/>
          </a:xfrm>
          <a:prstGeom prst="line">
            <a:avLst/>
          </a:prstGeom>
          <a:ln w="38100" cap="rnd">
            <a:solidFill>
              <a:srgbClr val="223250"/>
            </a:solidFill>
            <a:round/>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1703546" y="1514229"/>
            <a:ext cx="5379640" cy="7683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a:ln w="3175">
                  <a:gradFill>
                    <a:gsLst>
                      <a:gs pos="0">
                        <a:srgbClr val="223250"/>
                      </a:gs>
                      <a:gs pos="73000">
                        <a:srgbClr val="223250">
                          <a:alpha val="0"/>
                        </a:srgbClr>
                      </a:gs>
                    </a:gsLst>
                    <a:lin ang="5400000" scaled="1"/>
                  </a:gradFill>
                </a:ln>
                <a:noFill/>
                <a:latin typeface="+mj-ea"/>
                <a:ea typeface="+mj-ea"/>
                <a:sym typeface="思源黑体 CN Normal" panose="020B0400000000000000" charset="-122"/>
              </a:rPr>
              <a:t>PART 2</a:t>
            </a:r>
            <a:endParaRPr kumimoji="0" lang="en-US" altLang="zh-CN" sz="4400" b="0" i="0" u="none" strike="noStrike" kern="1200" cap="none" spc="0" normalizeH="0" baseline="0" noProof="0">
              <a:ln w="3175">
                <a:gradFill>
                  <a:gsLst>
                    <a:gs pos="0">
                      <a:srgbClr val="223250"/>
                    </a:gs>
                    <a:gs pos="73000">
                      <a:srgbClr val="223250">
                        <a:alpha val="0"/>
                      </a:srgbClr>
                    </a:gs>
                  </a:gsLst>
                  <a:lin ang="5400000" scaled="1"/>
                </a:gradFill>
              </a:ln>
              <a:noFill/>
              <a:effectLst/>
              <a:uLnTx/>
              <a:uFillTx/>
              <a:latin typeface="+mj-ea"/>
              <a:ea typeface="+mj-ea"/>
              <a:cs typeface="+mn-cs"/>
              <a:sym typeface="思源黑体 CN Normal" panose="020B0400000000000000" charset="-122"/>
            </a:endParaRPr>
          </a:p>
        </p:txBody>
      </p:sp>
      <p:grpSp>
        <p:nvGrpSpPr>
          <p:cNvPr id="15" name="组合 14"/>
          <p:cNvGrpSpPr/>
          <p:nvPr/>
        </p:nvGrpSpPr>
        <p:grpSpPr>
          <a:xfrm rot="5400000">
            <a:off x="358836" y="4733579"/>
            <a:ext cx="145928" cy="330771"/>
            <a:chOff x="-453840" y="921124"/>
            <a:chExt cx="302560" cy="685799"/>
          </a:xfrm>
        </p:grpSpPr>
        <p:sp>
          <p:nvSpPr>
            <p:cNvPr id="4" name="椭圆 3"/>
            <p:cNvSpPr/>
            <p:nvPr/>
          </p:nvSpPr>
          <p:spPr>
            <a:xfrm>
              <a:off x="-453840" y="921124"/>
              <a:ext cx="302559" cy="30255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53838" y="1304365"/>
              <a:ext cx="302558" cy="302558"/>
            </a:xfrm>
            <a:prstGeom prst="ellipse">
              <a:avLst/>
            </a:prstGeom>
            <a:solidFill>
              <a:srgbClr val="F4C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17094" y="217795"/>
            <a:ext cx="229412" cy="132062"/>
            <a:chOff x="5575041" y="1119673"/>
            <a:chExt cx="205274" cy="149290"/>
          </a:xfrm>
        </p:grpSpPr>
        <p:cxnSp>
          <p:nvCxnSpPr>
            <p:cNvPr id="12" name="直接连接符 11"/>
            <p:cNvCxnSpPr/>
            <p:nvPr/>
          </p:nvCxnSpPr>
          <p:spPr>
            <a:xfrm>
              <a:off x="5575041" y="111967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575041" y="1194318"/>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575041" y="1268963"/>
              <a:ext cx="20527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椭圆 1"/>
          <p:cNvSpPr/>
          <p:nvPr/>
        </p:nvSpPr>
        <p:spPr>
          <a:xfrm>
            <a:off x="8217535" y="160020"/>
            <a:ext cx="695960" cy="695960"/>
          </a:xfrm>
          <a:prstGeom prst="ellipse">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8915400" y="1218890"/>
            <a:ext cx="0" cy="2778746"/>
          </a:xfrm>
          <a:prstGeom prst="line">
            <a:avLst/>
          </a:prstGeom>
          <a:ln w="19050">
            <a:solidFill>
              <a:srgbClr val="223250"/>
            </a:solidFill>
          </a:ln>
        </p:spPr>
        <p:style>
          <a:lnRef idx="1">
            <a:schemeClr val="accent1"/>
          </a:lnRef>
          <a:fillRef idx="0">
            <a:schemeClr val="accent1"/>
          </a:fillRef>
          <a:effectRef idx="0">
            <a:schemeClr val="accent1"/>
          </a:effectRef>
          <a:fontRef idx="minor">
            <a:schemeClr val="tx1"/>
          </a:fontRef>
        </p:style>
      </p:cxnSp>
      <p:sp>
        <p:nvSpPr>
          <p:cNvPr id="6" name="矩形: 圆角 5"/>
          <p:cNvSpPr/>
          <p:nvPr/>
        </p:nvSpPr>
        <p:spPr>
          <a:xfrm>
            <a:off x="1750077" y="3518320"/>
            <a:ext cx="1041569" cy="236170"/>
          </a:xfrm>
          <a:prstGeom prst="roundRect">
            <a:avLst>
              <a:gd name="adj" fmla="val 50000"/>
            </a:avLst>
          </a:prstGeom>
          <a:solidFill>
            <a:srgbClr val="22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latin typeface="+mj-ea"/>
                <a:ea typeface="+mj-ea"/>
              </a:rPr>
              <a:t>PART TWO</a:t>
            </a:r>
            <a:endParaRPr lang="zh-CN" altLang="en-US" sz="1100">
              <a:latin typeface="+mj-ea"/>
              <a:ea typeface="+mj-ea"/>
            </a:endParaRPr>
          </a:p>
        </p:txBody>
      </p:sp>
      <p:sp>
        <p:nvSpPr>
          <p:cNvPr id="9" name="文本框 8"/>
          <p:cNvSpPr txBox="1"/>
          <p:nvPr>
            <p:custDataLst>
              <p:tags r:id="rId1"/>
            </p:custDataLst>
          </p:nvPr>
        </p:nvSpPr>
        <p:spPr>
          <a:xfrm>
            <a:off x="8217298" y="259649"/>
            <a:ext cx="715010" cy="495935"/>
          </a:xfrm>
          <a:prstGeom prst="rect">
            <a:avLst/>
          </a:prstGeom>
          <a:noFill/>
          <a:ln>
            <a:noFill/>
          </a:ln>
        </p:spPr>
        <p:txBody>
          <a:bodyPr wrap="square" rtlCol="0">
            <a:noAutofit/>
          </a:bodyPr>
          <a:lstStyle>
            <a:defPPr>
              <a:defRPr lang="zh-CN"/>
            </a:defPPr>
            <a:lvl1pPr>
              <a:defRPr sz="2400" spc="-150">
                <a:ln w="38100">
                  <a:noFill/>
                </a:ln>
                <a:solidFill>
                  <a:srgbClr val="D53D2A"/>
                </a:solidFill>
                <a:effectLst>
                  <a:outerShdw blurRad="127000" dist="127000" dir="5400000" algn="t" rotWithShape="0">
                    <a:srgbClr val="D53D2A">
                      <a:alpha val="20000"/>
                    </a:srgbClr>
                  </a:outerShdw>
                </a:effectLst>
                <a:latin typeface="+mj-ea"/>
                <a:ea typeface="+mj-ea"/>
              </a:defRPr>
            </a:lvl1pPr>
          </a:lstStyle>
          <a:p>
            <a:pPr algn="ctr"/>
            <a:r>
              <a:rPr lang="en-US" altLang="zh-CN" sz="900" spc="0">
                <a:solidFill>
                  <a:srgbClr val="F4C68C"/>
                </a:solidFill>
                <a:effectLst/>
                <a:sym typeface="思源黑体 CN Normal" panose="020B0400000000000000" charset="-122"/>
              </a:rPr>
              <a:t>PET</a:t>
            </a:r>
          </a:p>
          <a:p>
            <a:pPr algn="ctr"/>
            <a:r>
              <a:rPr lang="en-US" altLang="zh-CN" sz="900" spc="0">
                <a:solidFill>
                  <a:srgbClr val="F4C68C"/>
                </a:solidFill>
                <a:effectLst/>
                <a:sym typeface="思源黑体 CN Normal" panose="020B0400000000000000" charset="-122"/>
              </a:rPr>
              <a:t>DOCTOR</a:t>
            </a:r>
          </a:p>
          <a:p>
            <a:pPr algn="ctr"/>
            <a:r>
              <a:rPr lang="en-US" altLang="zh-CN" sz="900" spc="0">
                <a:solidFill>
                  <a:srgbClr val="F4C68C"/>
                </a:solidFill>
                <a:effectLst/>
                <a:sym typeface="思源黑体 CN Normal" panose="020B0400000000000000" charset="-122"/>
              </a:rPr>
              <a:t>APP</a:t>
            </a:r>
          </a:p>
        </p:txBody>
      </p:sp>
      <p:sp>
        <p:nvSpPr>
          <p:cNvPr id="10" name="文本框 9"/>
          <p:cNvSpPr txBox="1"/>
          <p:nvPr>
            <p:custDataLst>
              <p:tags r:id="rId2"/>
            </p:custDataLst>
          </p:nvPr>
        </p:nvSpPr>
        <p:spPr>
          <a:xfrm rot="5400000">
            <a:off x="-819477" y="2485152"/>
            <a:ext cx="2502555" cy="24511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defRPr kumimoji="0" sz="6000" b="0" i="0" u="none" strike="noStrike" cap="none" spc="0" normalizeH="0" baseline="0">
                <a:ln>
                  <a:noFill/>
                </a:ln>
                <a:gradFill>
                  <a:gsLst>
                    <a:gs pos="19000">
                      <a:srgbClr val="55A9FF"/>
                    </a:gs>
                    <a:gs pos="100000">
                      <a:srgbClr val="1E8EFE"/>
                    </a:gs>
                    <a:gs pos="53000">
                      <a:srgbClr val="168AFF"/>
                    </a:gs>
                  </a:gsLst>
                  <a:lin ang="18900000" scaled="1"/>
                </a:gradFill>
                <a:effectLst/>
                <a:uLnTx/>
                <a:uFillTx/>
                <a:latin typeface="汉仪雅酷黑 65W" panose="020B0604020202020204" charset="-122"/>
                <a:ea typeface="汉仪雅酷黑 65W" panose="020B0604020202020204" charset="-122"/>
              </a:defRPr>
            </a:lvl1pPr>
            <a:lvl2pPr defTabSz="914400"/>
            <a:lvl3pPr defTabSz="914400"/>
            <a:lvl4pPr defTabSz="914400"/>
            <a:lvl5pPr defTabSz="914400"/>
            <a:lvl6pPr defTabSz="914400"/>
            <a:lvl7pPr defTabSz="914400"/>
            <a:lvl8pPr defTabSz="914400"/>
            <a:lvl9pPr defTabSz="914400"/>
          </a:lstStyle>
          <a:p>
            <a:pPr algn="dist"/>
            <a:r>
              <a:rPr lang="en-US" altLang="zh-CN" sz="1000">
                <a:ln w="19050">
                  <a:noFill/>
                </a:ln>
                <a:solidFill>
                  <a:srgbClr val="F4C68C"/>
                </a:solidFill>
                <a:latin typeface="+mj-ea"/>
                <a:ea typeface="+mj-ea"/>
              </a:rPr>
              <a:t>Pet Doctor APP</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 name="COMMONDATA" val="eyJjb3VudCI6OCwiaGRpZCI6IjQ1NjIzZTBhZDRhMjJjNWFjY2NiNDdlMjdkNjA0NDA5IiwidXNlckNvdW50Ijo4fQ=="/>
  <p:tag name="KSO_WPP_MARK_KEY" val="8ea66085-bafe-4ebe-b44f-d51d1a8f0c0d"/>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自定义 977">
      <a:dk1>
        <a:sysClr val="windowText" lastClr="000000"/>
      </a:dk1>
      <a:lt1>
        <a:sysClr val="window" lastClr="FFFFFF"/>
      </a:lt1>
      <a:dk2>
        <a:srgbClr val="000000"/>
      </a:dk2>
      <a:lt2>
        <a:srgbClr val="F8F8F8"/>
      </a:lt2>
      <a:accent1>
        <a:srgbClr val="F4C68C"/>
      </a:accent1>
      <a:accent2>
        <a:srgbClr val="E6C35D"/>
      </a:accent2>
      <a:accent3>
        <a:srgbClr val="3F3F3F"/>
      </a:accent3>
      <a:accent4>
        <a:srgbClr val="595959"/>
      </a:accent4>
      <a:accent5>
        <a:srgbClr val="5F5F5F"/>
      </a:accent5>
      <a:accent6>
        <a:srgbClr val="4D4D4D"/>
      </a:accent6>
      <a:hlink>
        <a:srgbClr val="000000"/>
      </a:hlink>
      <a:folHlink>
        <a:srgbClr val="919191"/>
      </a:folHlink>
    </a:clrScheme>
    <a:fontScheme name="思源黑体 CN Heavy">
      <a:majorFont>
        <a:latin typeface="思源黑体 CN Normal"/>
        <a:ea typeface="思源黑体 CN Heavy"/>
        <a:cs typeface=""/>
      </a:majorFont>
      <a:minorFont>
        <a:latin typeface="思源黑体 CN Normal"/>
        <a:ea typeface="思源黑体 CN Norm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Normal"/>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思源黑体 CN Normal"/>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1291</Words>
  <Application>Microsoft Office PowerPoint</Application>
  <PresentationFormat>全屏显示(16:9)</PresentationFormat>
  <Paragraphs>213</Paragraphs>
  <Slides>23</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思源黑体 CN Normal</vt:lpstr>
      <vt:lpstr>Franklin Gothic Demi</vt:lpstr>
      <vt:lpstr>思源黑体 CN Heavy</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卓航 杜</cp:lastModifiedBy>
  <cp:revision>45</cp:revision>
  <dcterms:created xsi:type="dcterms:W3CDTF">2022-02-25T07:15:00Z</dcterms:created>
  <dcterms:modified xsi:type="dcterms:W3CDTF">2023-06-08T01:33:20Z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6ADA53BE38D245558524C55EE19BD3C7_13</vt:lpwstr>
  </property>
  <property fmtid="{D5CDD505-2E9C-101B-9397-08002B2CF9AE}" pid="3" name="KSOProductBuildVer">
    <vt:lpwstr>2052-11.1.0.14309</vt:lpwstr>
  </property>
  <property fmtid="{D5CDD505-2E9C-101B-9397-08002B2CF9AE}" pid="4" name="KSOTemplateUUID">
    <vt:lpwstr>v1.0_mb_02ViYle247Au0inuxn18yg==</vt:lpwstr>
  </property>
</Properties>
</file>